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7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7" r:id="rId72"/>
    <p:sldId id="325" r:id="rId73"/>
    <p:sldId id="326" r:id="rId74"/>
  </p:sldIdLst>
  <p:sldSz cx="9144000" cy="5143500" type="screen16x9"/>
  <p:notesSz cx="6858000" cy="9144000"/>
  <p:embeddedFontLst>
    <p:embeddedFont>
      <p:font typeface="IBM Plex Sans" panose="02020500000000000000" charset="0"/>
      <p:regular r:id="rId76"/>
      <p:bold r:id="rId77"/>
      <p:italic r:id="rId78"/>
      <p:boldItalic r:id="rId79"/>
    </p:embeddedFont>
    <p:embeddedFont>
      <p:font typeface="Montserrat" panose="02020500000000000000" charset="0"/>
      <p:regular r:id="rId80"/>
      <p:bold r:id="rId81"/>
      <p:italic r:id="rId82"/>
      <p:boldItalic r:id="rId83"/>
    </p:embeddedFont>
    <p:embeddedFont>
      <p:font typeface="Impact" panose="020B0806030902050204" pitchFamily="34" charset="0"/>
      <p:regular r:id="rId84"/>
    </p:embeddedFont>
    <p:embeddedFont>
      <p:font typeface="IBM Plex Sans Light" panose="02020500000000000000" charset="0"/>
      <p:regular r:id="rId85"/>
      <p:bold r:id="rId86"/>
      <p:italic r:id="rId87"/>
      <p:boldItalic r:id="rId88"/>
    </p:embeddedFont>
    <p:embeddedFont>
      <p:font typeface="IBM Plex Serif" panose="02020500000000000000" charset="0"/>
      <p:regular r:id="rId89"/>
      <p:bold r:id="rId90"/>
      <p:italic r:id="rId91"/>
      <p:boldItalic r:id="rId92"/>
    </p:embeddedFont>
    <p:embeddedFont>
      <p:font typeface="IBM Plex Serif SemiBold" panose="02020500000000000000" charset="0"/>
      <p:regular r:id="rId93"/>
      <p:bold r:id="rId94"/>
      <p:italic r:id="rId95"/>
      <p:boldItalic r:id="rId96"/>
    </p:embeddedFont>
    <p:embeddedFont>
      <p:font typeface="Trebuchet MS" panose="020B0603020202020204" pitchFamily="34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font" Target="fonts/font4.fntdata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.fntdata"/><Relationship Id="rId97" Type="http://schemas.openxmlformats.org/officeDocument/2006/relationships/font" Target="fonts/font22.fntdata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2.fntdata"/><Relationship Id="rId61" Type="http://schemas.openxmlformats.org/officeDocument/2006/relationships/slide" Target="slides/slide59.xml"/><Relationship Id="rId82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font" Target="fonts/font2.fntdata"/><Relationship Id="rId100" Type="http://schemas.openxmlformats.org/officeDocument/2006/relationships/font" Target="fonts/font2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bfb8ff814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bfb8ff814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bfb8ff814_0_1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bfb8ff814_0_1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bfb8ff814_0_1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bfb8ff814_0_1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bfb8ff814_0_1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bfb8ff814_0_1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bfb8ff814_0_20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bfb8ff814_0_20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bfb8ff814_0_2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bfb8ff814_0_2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bfb8ff814_0_20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bfb8ff814_0_20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bfb8ff814_0_2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bfb8ff814_0_2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bfb8ff814_0_2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bfb8ff814_0_2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bfb8ff814_0_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bfb8ff814_0_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bfb8ff814_0_2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bfb8ff814_0_2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bfb8ff814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bfb8ff814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bfb8ff814_0_2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bfb8ff814_0_2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bfb8ff814_0_2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bfb8ff814_0_2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cc28660bc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cc28660bc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bfb8ff814_0_2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bfb8ff814_0_2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bfb8ff814_0_2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0bfb8ff814_0_2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0cc28660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0cc28660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cc28660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cc28660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cc28660b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0cc28660b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0cc28660b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0cc28660b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cc28660b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cc28660b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d857dc2f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d857dc2f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cc28660b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cc28660b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0cc28660b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0cc28660b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cc28660b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cc28660b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bfb8ff814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bfb8ff814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bfb8ff814_0_1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bfb8ff814_0_1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0cc28660bc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0cc28660bc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cc28660b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cc28660b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cc28660bc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0cc28660bc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cc28660bc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0cc28660bc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0bfb8ff814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0bfb8ff814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d857dc2fa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d857dc2fa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0cc28660b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0cc28660b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bfb8ff814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bfb8ff814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bfb8ff814_0_1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bfb8ff814_0_1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0bfb8ff814_0_2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0bfb8ff814_0_2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d857dc2f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0d857dc2f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bfb8ff814_0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0bfb8ff814_0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bfb8ff814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bfb8ff814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0cc28660b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0cc28660b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cc28660bc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0cc28660bc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cc28660b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cc28660b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d857dc2fa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d857dc2fa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0bfb8ff814_0_1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0bfb8ff814_0_1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bfb8ff814_0_1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0bfb8ff814_0_1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0bfb8ff814_0_1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0bfb8ff814_0_1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0bfb8ff814_0_1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0bfb8ff814_0_1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0cc28660bc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0cc28660bc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0d857dc2f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0d857dc2f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bfb8ff814_0_8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bfb8ff814_0_8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0bfb8ff814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0bfb8ff814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0cc53f09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0cc53f09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0cc28660bc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0cc28660bc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d8c1c926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d8c1c926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cc28660bc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cc28660bc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0cc28660bc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0cc28660bc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0bfb8ff814_0_1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0bfb8ff814_0_1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0bfb8ff814_0_2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0bfb8ff814_0_2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0bfb8ff814_0_2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0bfb8ff814_0_2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0bfb8ff814_0_1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0bfb8ff814_0_1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bfb8ff814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0bfb8ff814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d857dc2f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0d857dc2f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d8c1c9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0d8c1c92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d8c1c92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d8c1c92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bfb8ff814_0_1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bfb8ff814_0_1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0d8c1c92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0d8c1c92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410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d8c1c926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0d8c1c926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0bfb8ff814_0_1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0bfb8ff814_0_1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bfb8ff814_0_1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bfb8ff814_0_1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bfb8ff814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bfb8ff814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52" name="Google Shape;52;p1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53" name="Google Shape;53;p1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1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57" name="Google Shape;57;p1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8" name="Google Shape;58;p1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59" name="Google Shape;59;p1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60" name="Google Shape;60;p13"/>
          <p:cNvGrpSpPr/>
          <p:nvPr/>
        </p:nvGrpSpPr>
        <p:grpSpPr>
          <a:xfrm>
            <a:off x="-42837" y="2005088"/>
            <a:ext cx="9229575" cy="642788"/>
            <a:chOff x="-42837" y="4443488"/>
            <a:chExt cx="9229575" cy="642788"/>
          </a:xfrm>
        </p:grpSpPr>
        <p:sp>
          <p:nvSpPr>
            <p:cNvPr id="61" name="Google Shape;61;p1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lt1"/>
            </a:gs>
            <a:gs pos="19000">
              <a:schemeClr val="lt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15"/>
          <p:cNvGrpSpPr/>
          <p:nvPr/>
        </p:nvGrpSpPr>
        <p:grpSpPr>
          <a:xfrm>
            <a:off x="5391536" y="0"/>
            <a:ext cx="2486310" cy="5143500"/>
            <a:chOff x="1511923" y="0"/>
            <a:chExt cx="2486310" cy="5143500"/>
          </a:xfrm>
        </p:grpSpPr>
        <p:sp>
          <p:nvSpPr>
            <p:cNvPr id="97" name="Google Shape;97;p15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15"/>
          <p:cNvGrpSpPr/>
          <p:nvPr/>
        </p:nvGrpSpPr>
        <p:grpSpPr>
          <a:xfrm>
            <a:off x="4940486" y="0"/>
            <a:ext cx="2326044" cy="5143500"/>
            <a:chOff x="1060873" y="0"/>
            <a:chExt cx="2326044" cy="5143500"/>
          </a:xfrm>
        </p:grpSpPr>
        <p:sp>
          <p:nvSpPr>
            <p:cNvPr id="100" name="Google Shape;100;p15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15"/>
          <p:cNvGrpSpPr/>
          <p:nvPr/>
        </p:nvGrpSpPr>
        <p:grpSpPr>
          <a:xfrm>
            <a:off x="3878963" y="-650"/>
            <a:ext cx="2838667" cy="5145500"/>
            <a:chOff x="-650" y="-650"/>
            <a:chExt cx="2838667" cy="5145500"/>
          </a:xfrm>
        </p:grpSpPr>
        <p:sp>
          <p:nvSpPr>
            <p:cNvPr id="103" name="Google Shape;103;p15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05" name="Google Shape;105;p15"/>
          <p:cNvGrpSpPr/>
          <p:nvPr/>
        </p:nvGrpSpPr>
        <p:grpSpPr>
          <a:xfrm>
            <a:off x="-6575" y="-6575"/>
            <a:ext cx="6246130" cy="5153775"/>
            <a:chOff x="-3886187" y="-6575"/>
            <a:chExt cx="6246130" cy="5153775"/>
          </a:xfrm>
        </p:grpSpPr>
        <p:sp>
          <p:nvSpPr>
            <p:cNvPr id="106" name="Google Shape;106;p15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-3886187" y="-6575"/>
              <a:ext cx="5936050" cy="5153775"/>
            </a:xfrm>
            <a:custGeom>
              <a:avLst/>
              <a:gdLst/>
              <a:ahLst/>
              <a:cxnLst/>
              <a:rect l="l" t="t" r="r" b="b"/>
              <a:pathLst>
                <a:path w="237442" h="206151" extrusionOk="0">
                  <a:moveTo>
                    <a:pt x="0" y="206151"/>
                  </a:moveTo>
                  <a:lnTo>
                    <a:pt x="0" y="0"/>
                  </a:lnTo>
                  <a:lnTo>
                    <a:pt x="237442" y="0"/>
                  </a:lnTo>
                  <a:lnTo>
                    <a:pt x="198081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08" name="Google Shape;108;p15"/>
          <p:cNvSpPr txBox="1">
            <a:spLocks noGrp="1"/>
          </p:cNvSpPr>
          <p:nvPr>
            <p:ph type="ctrTitle"/>
          </p:nvPr>
        </p:nvSpPr>
        <p:spPr>
          <a:xfrm>
            <a:off x="685800" y="660050"/>
            <a:ext cx="4494300" cy="2265300"/>
          </a:xfrm>
          <a:prstGeom prst="rect">
            <a:avLst/>
          </a:prstGeom>
          <a:effectLst>
            <a:outerShdw blurRad="85725" dist="28575" dir="5400000" algn="bl" rotWithShape="0">
              <a:schemeClr val="accent6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0025" scaled="0"/>
        </a:gra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6"/>
          <p:cNvGrpSpPr/>
          <p:nvPr/>
        </p:nvGrpSpPr>
        <p:grpSpPr>
          <a:xfrm>
            <a:off x="1512573" y="0"/>
            <a:ext cx="2410110" cy="5143500"/>
            <a:chOff x="1511923" y="0"/>
            <a:chExt cx="2410110" cy="5143500"/>
          </a:xfrm>
        </p:grpSpPr>
        <p:sp>
          <p:nvSpPr>
            <p:cNvPr id="111" name="Google Shape;111;p16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16"/>
          <p:cNvGrpSpPr/>
          <p:nvPr/>
        </p:nvGrpSpPr>
        <p:grpSpPr>
          <a:xfrm>
            <a:off x="1061523" y="0"/>
            <a:ext cx="2326044" cy="5143500"/>
            <a:chOff x="1060873" y="0"/>
            <a:chExt cx="2326044" cy="5143500"/>
          </a:xfrm>
        </p:grpSpPr>
        <p:sp>
          <p:nvSpPr>
            <p:cNvPr id="114" name="Google Shape;114;p16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7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6"/>
          <p:cNvGrpSpPr/>
          <p:nvPr/>
        </p:nvGrpSpPr>
        <p:grpSpPr>
          <a:xfrm>
            <a:off x="0" y="-650"/>
            <a:ext cx="2914867" cy="5145500"/>
            <a:chOff x="-650" y="-650"/>
            <a:chExt cx="2914867" cy="5145500"/>
          </a:xfrm>
        </p:grpSpPr>
        <p:sp>
          <p:nvSpPr>
            <p:cNvPr id="117" name="Google Shape;117;p16"/>
            <p:cNvSpPr/>
            <p:nvPr/>
          </p:nvSpPr>
          <p:spPr>
            <a:xfrm flipH="1">
              <a:off x="8106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74000"/>
                </a:schemeClr>
              </a:outerShdw>
            </a:effectLst>
          </p:spPr>
        </p:sp>
      </p:grpSp>
      <p:grpSp>
        <p:nvGrpSpPr>
          <p:cNvPr id="119" name="Google Shape;119;p16"/>
          <p:cNvGrpSpPr/>
          <p:nvPr/>
        </p:nvGrpSpPr>
        <p:grpSpPr>
          <a:xfrm>
            <a:off x="0" y="0"/>
            <a:ext cx="2360592" cy="5145650"/>
            <a:chOff x="-650" y="0"/>
            <a:chExt cx="2360592" cy="5145650"/>
          </a:xfrm>
        </p:grpSpPr>
        <p:sp>
          <p:nvSpPr>
            <p:cNvPr id="120" name="Google Shape;120;p16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-650" y="0"/>
              <a:ext cx="2054075" cy="5145650"/>
            </a:xfrm>
            <a:custGeom>
              <a:avLst/>
              <a:gdLst/>
              <a:ahLst/>
              <a:cxnLst/>
              <a:rect l="l" t="t" r="r" b="b"/>
              <a:pathLst>
                <a:path w="82163" h="205826" extrusionOk="0">
                  <a:moveTo>
                    <a:pt x="0" y="205743"/>
                  </a:moveTo>
                  <a:lnTo>
                    <a:pt x="26" y="0"/>
                  </a:lnTo>
                  <a:lnTo>
                    <a:pt x="82163" y="0"/>
                  </a:lnTo>
                  <a:lnTo>
                    <a:pt x="42659" y="2058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22" name="Google Shape;122;p16"/>
          <p:cNvSpPr txBox="1">
            <a:spLocks noGrp="1"/>
          </p:cNvSpPr>
          <p:nvPr>
            <p:ph type="ctrTitle"/>
          </p:nvPr>
        </p:nvSpPr>
        <p:spPr>
          <a:xfrm>
            <a:off x="2596600" y="201173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"/>
          </p:nvPr>
        </p:nvSpPr>
        <p:spPr>
          <a:xfrm>
            <a:off x="2596600" y="2744165"/>
            <a:ext cx="5861700" cy="38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1"/>
            </a:gs>
            <a:gs pos="19000">
              <a:schemeClr val="lt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7"/>
          <p:cNvGrpSpPr/>
          <p:nvPr/>
        </p:nvGrpSpPr>
        <p:grpSpPr>
          <a:xfrm>
            <a:off x="5391536" y="0"/>
            <a:ext cx="2486310" cy="5143500"/>
            <a:chOff x="1511923" y="0"/>
            <a:chExt cx="2486310" cy="5143500"/>
          </a:xfrm>
        </p:grpSpPr>
        <p:sp>
          <p:nvSpPr>
            <p:cNvPr id="126" name="Google Shape;126;p17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17"/>
          <p:cNvGrpSpPr/>
          <p:nvPr/>
        </p:nvGrpSpPr>
        <p:grpSpPr>
          <a:xfrm>
            <a:off x="4940486" y="0"/>
            <a:ext cx="2326044" cy="5143500"/>
            <a:chOff x="1060873" y="0"/>
            <a:chExt cx="2326044" cy="5143500"/>
          </a:xfrm>
        </p:grpSpPr>
        <p:sp>
          <p:nvSpPr>
            <p:cNvPr id="129" name="Google Shape;129;p17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" name="Google Shape;131;p17"/>
          <p:cNvGrpSpPr/>
          <p:nvPr/>
        </p:nvGrpSpPr>
        <p:grpSpPr>
          <a:xfrm>
            <a:off x="3878963" y="-650"/>
            <a:ext cx="2838667" cy="5145500"/>
            <a:chOff x="-650" y="-650"/>
            <a:chExt cx="2838667" cy="5145500"/>
          </a:xfrm>
        </p:grpSpPr>
        <p:sp>
          <p:nvSpPr>
            <p:cNvPr id="132" name="Google Shape;132;p17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34" name="Google Shape;134;p17"/>
          <p:cNvGrpSpPr/>
          <p:nvPr/>
        </p:nvGrpSpPr>
        <p:grpSpPr>
          <a:xfrm>
            <a:off x="-6575" y="-6575"/>
            <a:ext cx="6246130" cy="5153775"/>
            <a:chOff x="-3886187" y="-6575"/>
            <a:chExt cx="6246130" cy="5153775"/>
          </a:xfrm>
        </p:grpSpPr>
        <p:sp>
          <p:nvSpPr>
            <p:cNvPr id="135" name="Google Shape;135;p17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-3886187" y="-6575"/>
              <a:ext cx="5936050" cy="5153775"/>
            </a:xfrm>
            <a:custGeom>
              <a:avLst/>
              <a:gdLst/>
              <a:ahLst/>
              <a:cxnLst/>
              <a:rect l="l" t="t" r="r" b="b"/>
              <a:pathLst>
                <a:path w="237442" h="206151" extrusionOk="0">
                  <a:moveTo>
                    <a:pt x="0" y="206151"/>
                  </a:moveTo>
                  <a:lnTo>
                    <a:pt x="0" y="0"/>
                  </a:lnTo>
                  <a:lnTo>
                    <a:pt x="237442" y="0"/>
                  </a:lnTo>
                  <a:lnTo>
                    <a:pt x="198081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>
            <a:off x="911750" y="643275"/>
            <a:ext cx="4130400" cy="385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Font typeface="IBM Plex Serif"/>
              <a:buChar char="▸"/>
              <a:defRPr sz="3200" b="1" i="1"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▹"/>
              <a:defRPr sz="3200" b="1" i="1"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■"/>
              <a:defRPr sz="3200" b="1" i="1"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●"/>
              <a:defRPr sz="3200" b="1" i="1"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○"/>
              <a:defRPr sz="3200" b="1" i="1"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■"/>
              <a:defRPr sz="3200" b="1" i="1"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●"/>
              <a:defRPr sz="3200" b="1" i="1"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SzPts val="3200"/>
              <a:buFont typeface="IBM Plex Serif"/>
              <a:buChar char="○"/>
              <a:defRPr sz="3200" b="1" i="1"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SzPts val="3200"/>
              <a:buFont typeface="IBM Plex Serif"/>
              <a:buChar char="■"/>
              <a:defRPr sz="3200" b="1" i="1"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297010" y="335022"/>
            <a:ext cx="674700" cy="653700"/>
          </a:xfrm>
          <a:prstGeom prst="rect">
            <a:avLst/>
          </a:prstGeom>
          <a:noFill/>
          <a:ln>
            <a:noFill/>
          </a:ln>
          <a:effectLst>
            <a:outerShdw blurRad="100013" dist="38100" dir="5400000" algn="bl" rotWithShape="0">
              <a:schemeClr val="accent6">
                <a:alpha val="5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“</a:t>
            </a:r>
            <a:endParaRPr sz="7200">
              <a:solidFill>
                <a:schemeClr val="lt1"/>
              </a:solidFill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</p:txBody>
      </p:sp>
      <p:sp>
        <p:nvSpPr>
          <p:cNvPr id="139" name="Google Shape;139;p1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8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42" name="Google Shape;142;p18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18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45" name="Google Shape;145;p18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18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48" name="Google Shape;148;p18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50" name="Google Shape;150;p18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51" name="Google Shape;151;p18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53" name="Google Shape;153;p18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over color">
  <p:cSld name="TITLE_AND_BODY_1">
    <p:bg>
      <p:bgPr>
        <a:gradFill>
          <a:gsLst>
            <a:gs pos="0">
              <a:schemeClr val="lt1"/>
            </a:gs>
            <a:gs pos="18000">
              <a:schemeClr val="lt1"/>
            </a:gs>
            <a:gs pos="39000">
              <a:schemeClr val="lt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 flipH="1">
            <a:off x="4098548" y="0"/>
            <a:ext cx="2103600" cy="5143500"/>
          </a:xfrm>
          <a:prstGeom prst="parallelogram">
            <a:avLst>
              <a:gd name="adj" fmla="val 46349"/>
            </a:avLst>
          </a:prstGeom>
          <a:gradFill>
            <a:gsLst>
              <a:gs pos="0">
                <a:schemeClr val="lt1"/>
              </a:gs>
              <a:gs pos="7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3647498" y="0"/>
            <a:ext cx="2103600" cy="5143500"/>
          </a:xfrm>
          <a:prstGeom prst="parallelogram">
            <a:avLst>
              <a:gd name="adj" fmla="val 46349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19"/>
          <p:cNvGrpSpPr/>
          <p:nvPr/>
        </p:nvGrpSpPr>
        <p:grpSpPr>
          <a:xfrm>
            <a:off x="2585975" y="-650"/>
            <a:ext cx="2838667" cy="5145500"/>
            <a:chOff x="-650" y="-650"/>
            <a:chExt cx="2838667" cy="5145500"/>
          </a:xfrm>
        </p:grpSpPr>
        <p:sp>
          <p:nvSpPr>
            <p:cNvPr id="160" name="Google Shape;160;p19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62" name="Google Shape;162;p19"/>
          <p:cNvGrpSpPr/>
          <p:nvPr/>
        </p:nvGrpSpPr>
        <p:grpSpPr>
          <a:xfrm>
            <a:off x="0" y="-6575"/>
            <a:ext cx="4946567" cy="5153775"/>
            <a:chOff x="-2586625" y="-6575"/>
            <a:chExt cx="4946567" cy="5153775"/>
          </a:xfrm>
        </p:grpSpPr>
        <p:sp>
          <p:nvSpPr>
            <p:cNvPr id="163" name="Google Shape;163;p19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-2586625" y="-6575"/>
              <a:ext cx="4640050" cy="5153775"/>
            </a:xfrm>
            <a:custGeom>
              <a:avLst/>
              <a:gdLst/>
              <a:ahLst/>
              <a:cxnLst/>
              <a:rect l="l" t="t" r="r" b="b"/>
              <a:pathLst>
                <a:path w="185602" h="206151" extrusionOk="0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509350" y="836000"/>
            <a:ext cx="3185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509350" y="1506350"/>
            <a:ext cx="3185100" cy="285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▸"/>
              <a:defRPr sz="2200"/>
            </a:lvl1pPr>
            <a:lvl2pPr marL="914400" lvl="1" indent="-368300" rtl="0">
              <a:spcBef>
                <a:spcPts val="600"/>
              </a:spcBef>
              <a:spcAft>
                <a:spcPts val="0"/>
              </a:spcAft>
              <a:buSzPts val="2200"/>
              <a:buChar char="▹"/>
              <a:defRPr sz="2200"/>
            </a:lvl2pPr>
            <a:lvl3pPr marL="1371600" lvl="2" indent="-368300" rtl="0">
              <a:spcBef>
                <a:spcPts val="60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6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6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600"/>
              </a:spcBef>
              <a:spcAft>
                <a:spcPts val="6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0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70" name="Google Shape;170;p20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0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0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73" name="Google Shape;173;p20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" name="Google Shape;175;p20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76" name="Google Shape;176;p20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78" name="Google Shape;178;p20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79" name="Google Shape;179;p20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2"/>
          </p:nvPr>
        </p:nvSpPr>
        <p:spPr>
          <a:xfrm>
            <a:off x="5888031" y="1506350"/>
            <a:ext cx="25530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1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187" name="Google Shape;187;p21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1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190" name="Google Shape;190;p21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21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193" name="Google Shape;193;p21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195" name="Google Shape;195;p21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196" name="Google Shape;196;p21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198" name="Google Shape;198;p21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body" idx="2"/>
          </p:nvPr>
        </p:nvSpPr>
        <p:spPr>
          <a:xfrm>
            <a:off x="4857876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body" idx="3"/>
          </p:nvPr>
        </p:nvSpPr>
        <p:spPr>
          <a:xfrm>
            <a:off x="6738851" y="1506350"/>
            <a:ext cx="1702200" cy="291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▸"/>
              <a:defRPr sz="1700"/>
            </a:lvl1pPr>
            <a:lvl2pPr marL="914400" lvl="1" indent="-336550" rtl="0">
              <a:spcBef>
                <a:spcPts val="600"/>
              </a:spcBef>
              <a:spcAft>
                <a:spcPts val="0"/>
              </a:spcAft>
              <a:buSzPts val="1700"/>
              <a:buChar char="▹"/>
              <a:defRPr sz="1700"/>
            </a:lvl2pPr>
            <a:lvl3pPr marL="1371600" lvl="2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rtl="0">
              <a:spcBef>
                <a:spcPts val="6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rtl="0">
              <a:spcBef>
                <a:spcPts val="6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rtl="0">
              <a:spcBef>
                <a:spcPts val="6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rtl="0">
              <a:spcBef>
                <a:spcPts val="600"/>
              </a:spcBef>
              <a:spcAft>
                <a:spcPts val="6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" name="Google Shape;204;p22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205" name="Google Shape;205;p22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22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208" name="Google Shape;208;p22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2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211" name="Google Shape;211;p22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213" name="Google Shape;213;p22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214" name="Google Shape;214;p22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3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220" name="Google Shape;220;p23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23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223" name="Google Shape;223;p23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23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226" name="Google Shape;226;p23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228" name="Google Shape;228;p23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229" name="Google Shape;229;p23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231" name="Google Shape;231;p23"/>
          <p:cNvSpPr txBox="1">
            <a:spLocks noGrp="1"/>
          </p:cNvSpPr>
          <p:nvPr>
            <p:ph type="body" idx="1"/>
          </p:nvPr>
        </p:nvSpPr>
        <p:spPr>
          <a:xfrm>
            <a:off x="2976900" y="4406300"/>
            <a:ext cx="5709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6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32" name="Google Shape;232;p23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24"/>
          <p:cNvGrpSpPr/>
          <p:nvPr/>
        </p:nvGrpSpPr>
        <p:grpSpPr>
          <a:xfrm>
            <a:off x="598623" y="0"/>
            <a:ext cx="2486310" cy="5143500"/>
            <a:chOff x="1511923" y="0"/>
            <a:chExt cx="2486310" cy="5143500"/>
          </a:xfrm>
        </p:grpSpPr>
        <p:sp>
          <p:nvSpPr>
            <p:cNvPr id="235" name="Google Shape;235;p24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4"/>
          <p:cNvGrpSpPr/>
          <p:nvPr/>
        </p:nvGrpSpPr>
        <p:grpSpPr>
          <a:xfrm>
            <a:off x="376173" y="0"/>
            <a:ext cx="2326044" cy="5143500"/>
            <a:chOff x="1060873" y="0"/>
            <a:chExt cx="2326044" cy="5143500"/>
          </a:xfrm>
        </p:grpSpPr>
        <p:sp>
          <p:nvSpPr>
            <p:cNvPr id="238" name="Google Shape;238;p24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24"/>
          <p:cNvGrpSpPr/>
          <p:nvPr/>
        </p:nvGrpSpPr>
        <p:grpSpPr>
          <a:xfrm>
            <a:off x="0" y="0"/>
            <a:ext cx="2305717" cy="5144925"/>
            <a:chOff x="456100" y="0"/>
            <a:chExt cx="2305717" cy="5144925"/>
          </a:xfrm>
        </p:grpSpPr>
        <p:sp>
          <p:nvSpPr>
            <p:cNvPr id="241" name="Google Shape;241;p24"/>
            <p:cNvSpPr/>
            <p:nvPr/>
          </p:nvSpPr>
          <p:spPr>
            <a:xfrm flipH="1">
              <a:off x="6582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243" name="Google Shape;243;p24"/>
          <p:cNvGrpSpPr/>
          <p:nvPr/>
        </p:nvGrpSpPr>
        <p:grpSpPr>
          <a:xfrm>
            <a:off x="0" y="0"/>
            <a:ext cx="2132442" cy="5145275"/>
            <a:chOff x="227500" y="0"/>
            <a:chExt cx="2132442" cy="5145275"/>
          </a:xfrm>
        </p:grpSpPr>
        <p:sp>
          <p:nvSpPr>
            <p:cNvPr id="244" name="Google Shape;244;p24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246" name="Google Shape;246;p24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2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5"/>
          <p:cNvGrpSpPr/>
          <p:nvPr/>
        </p:nvGrpSpPr>
        <p:grpSpPr>
          <a:xfrm>
            <a:off x="4098548" y="0"/>
            <a:ext cx="2486310" cy="5143500"/>
            <a:chOff x="1511923" y="0"/>
            <a:chExt cx="2486310" cy="5143500"/>
          </a:xfrm>
        </p:grpSpPr>
        <p:sp>
          <p:nvSpPr>
            <p:cNvPr id="249" name="Google Shape;249;p25"/>
            <p:cNvSpPr/>
            <p:nvPr/>
          </p:nvSpPr>
          <p:spPr>
            <a:xfrm flipH="1">
              <a:off x="18946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" name="Google Shape;251;p25"/>
          <p:cNvGrpSpPr/>
          <p:nvPr/>
        </p:nvGrpSpPr>
        <p:grpSpPr>
          <a:xfrm>
            <a:off x="3647498" y="0"/>
            <a:ext cx="2326044" cy="5143500"/>
            <a:chOff x="1060873" y="0"/>
            <a:chExt cx="2326044" cy="5143500"/>
          </a:xfrm>
        </p:grpSpPr>
        <p:sp>
          <p:nvSpPr>
            <p:cNvPr id="252" name="Google Shape;252;p25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chemeClr val="lt1"/>
                </a:gs>
                <a:gs pos="47000">
                  <a:schemeClr val="l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214313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5"/>
          <p:cNvGrpSpPr/>
          <p:nvPr/>
        </p:nvGrpSpPr>
        <p:grpSpPr>
          <a:xfrm>
            <a:off x="2585975" y="-650"/>
            <a:ext cx="2838667" cy="5145500"/>
            <a:chOff x="-650" y="-650"/>
            <a:chExt cx="2838667" cy="5145500"/>
          </a:xfrm>
        </p:grpSpPr>
        <p:sp>
          <p:nvSpPr>
            <p:cNvPr id="255" name="Google Shape;255;p25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-650" y="-650"/>
              <a:ext cx="2492350" cy="5145500"/>
            </a:xfrm>
            <a:custGeom>
              <a:avLst/>
              <a:gdLst/>
              <a:ahLst/>
              <a:cxnLst/>
              <a:rect l="l" t="t" r="r" b="b"/>
              <a:pathLst>
                <a:path w="99694" h="205820" extrusionOk="0">
                  <a:moveTo>
                    <a:pt x="0" y="0"/>
                  </a:moveTo>
                  <a:lnTo>
                    <a:pt x="0" y="205820"/>
                  </a:lnTo>
                  <a:lnTo>
                    <a:pt x="99694" y="205820"/>
                  </a:lnTo>
                  <a:lnTo>
                    <a:pt x="60199" y="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50000"/>
                </a:schemeClr>
              </a:outerShdw>
            </a:effectLst>
          </p:spPr>
        </p:sp>
      </p:grpSp>
      <p:grpSp>
        <p:nvGrpSpPr>
          <p:cNvPr id="257" name="Google Shape;257;p25"/>
          <p:cNvGrpSpPr/>
          <p:nvPr/>
        </p:nvGrpSpPr>
        <p:grpSpPr>
          <a:xfrm>
            <a:off x="0" y="-6575"/>
            <a:ext cx="4946567" cy="5153775"/>
            <a:chOff x="-2586625" y="-6575"/>
            <a:chExt cx="4946567" cy="5153775"/>
          </a:xfrm>
        </p:grpSpPr>
        <p:sp>
          <p:nvSpPr>
            <p:cNvPr id="258" name="Google Shape;258;p25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-2586625" y="-6575"/>
              <a:ext cx="4640050" cy="5153775"/>
            </a:xfrm>
            <a:custGeom>
              <a:avLst/>
              <a:gdLst/>
              <a:ahLst/>
              <a:cxnLst/>
              <a:rect l="l" t="t" r="r" b="b"/>
              <a:pathLst>
                <a:path w="185602" h="206151" extrusionOk="0">
                  <a:moveTo>
                    <a:pt x="263" y="206151"/>
                  </a:moveTo>
                  <a:lnTo>
                    <a:pt x="0" y="0"/>
                  </a:lnTo>
                  <a:lnTo>
                    <a:pt x="185602" y="263"/>
                  </a:lnTo>
                  <a:lnTo>
                    <a:pt x="146098" y="2060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260" name="Google Shape;260;p2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10801400" scaled="0"/>
        </a:gra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6"/>
          <p:cNvGrpSpPr/>
          <p:nvPr/>
        </p:nvGrpSpPr>
        <p:grpSpPr>
          <a:xfrm>
            <a:off x="598623" y="-887"/>
            <a:ext cx="2410110" cy="5143500"/>
            <a:chOff x="1511923" y="0"/>
            <a:chExt cx="2410110" cy="5143500"/>
          </a:xfrm>
        </p:grpSpPr>
        <p:sp>
          <p:nvSpPr>
            <p:cNvPr id="263" name="Google Shape;263;p26"/>
            <p:cNvSpPr/>
            <p:nvPr/>
          </p:nvSpPr>
          <p:spPr>
            <a:xfrm flipH="1">
              <a:off x="1818434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 flipH="1">
              <a:off x="151192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33000">
                  <a:srgbClr val="404754"/>
                </a:gs>
                <a:gs pos="100000">
                  <a:srgbClr val="26282D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" name="Google Shape;265;p26"/>
          <p:cNvGrpSpPr/>
          <p:nvPr/>
        </p:nvGrpSpPr>
        <p:grpSpPr>
          <a:xfrm>
            <a:off x="376173" y="-887"/>
            <a:ext cx="2326044" cy="5143500"/>
            <a:chOff x="1060873" y="0"/>
            <a:chExt cx="2326044" cy="5143500"/>
          </a:xfrm>
        </p:grpSpPr>
        <p:sp>
          <p:nvSpPr>
            <p:cNvPr id="266" name="Google Shape;266;p26"/>
            <p:cNvSpPr/>
            <p:nvPr/>
          </p:nvSpPr>
          <p:spPr>
            <a:xfrm>
              <a:off x="12833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1060873" y="0"/>
              <a:ext cx="2103600" cy="5143500"/>
            </a:xfrm>
            <a:prstGeom prst="parallelogram">
              <a:avLst>
                <a:gd name="adj" fmla="val 46349"/>
              </a:avLst>
            </a:prstGeom>
            <a:gradFill>
              <a:gsLst>
                <a:gs pos="0">
                  <a:srgbClr val="5A667B"/>
                </a:gs>
                <a:gs pos="100000">
                  <a:srgbClr val="26282D"/>
                </a:gs>
              </a:gsLst>
              <a:lin ang="5400012" scaled="0"/>
            </a:gradFill>
            <a:ln>
              <a:noFill/>
            </a:ln>
            <a:effectLst>
              <a:outerShdw blurRad="214313" algn="bl" rotWithShape="0">
                <a:srgbClr val="000000">
                  <a:alpha val="6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26"/>
          <p:cNvGrpSpPr/>
          <p:nvPr/>
        </p:nvGrpSpPr>
        <p:grpSpPr>
          <a:xfrm>
            <a:off x="0" y="-887"/>
            <a:ext cx="2381917" cy="5144925"/>
            <a:chOff x="456100" y="0"/>
            <a:chExt cx="2381917" cy="5144925"/>
          </a:xfrm>
        </p:grpSpPr>
        <p:sp>
          <p:nvSpPr>
            <p:cNvPr id="269" name="Google Shape;269;p26"/>
            <p:cNvSpPr/>
            <p:nvPr/>
          </p:nvSpPr>
          <p:spPr>
            <a:xfrm flipH="1">
              <a:off x="734417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rgbClr val="000000"/>
                </a:gs>
                <a:gs pos="13000">
                  <a:srgbClr val="000000"/>
                </a:gs>
                <a:gs pos="55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17598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456100" y="0"/>
              <a:ext cx="2035600" cy="5144925"/>
            </a:xfrm>
            <a:custGeom>
              <a:avLst/>
              <a:gdLst/>
              <a:ahLst/>
              <a:cxnLst/>
              <a:rect l="l" t="t" r="r" b="b"/>
              <a:pathLst>
                <a:path w="81424" h="205797" extrusionOk="0">
                  <a:moveTo>
                    <a:pt x="72" y="0"/>
                  </a:moveTo>
                  <a:lnTo>
                    <a:pt x="0" y="205797"/>
                  </a:lnTo>
                  <a:lnTo>
                    <a:pt x="81424" y="205794"/>
                  </a:lnTo>
                  <a:lnTo>
                    <a:pt x="4192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3700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  <a:effectLst>
              <a:outerShdw blurRad="314325" algn="bl" rotWithShape="0">
                <a:schemeClr val="dk1">
                  <a:alpha val="71000"/>
                </a:schemeClr>
              </a:outerShdw>
            </a:effectLst>
          </p:spPr>
        </p:sp>
      </p:grpSp>
      <p:grpSp>
        <p:nvGrpSpPr>
          <p:cNvPr id="271" name="Google Shape;271;p26"/>
          <p:cNvGrpSpPr/>
          <p:nvPr/>
        </p:nvGrpSpPr>
        <p:grpSpPr>
          <a:xfrm>
            <a:off x="0" y="-887"/>
            <a:ext cx="2132442" cy="5145275"/>
            <a:chOff x="227500" y="0"/>
            <a:chExt cx="2132442" cy="5145275"/>
          </a:xfrm>
        </p:grpSpPr>
        <p:sp>
          <p:nvSpPr>
            <p:cNvPr id="272" name="Google Shape;272;p26"/>
            <p:cNvSpPr/>
            <p:nvPr/>
          </p:nvSpPr>
          <p:spPr>
            <a:xfrm>
              <a:off x="256342" y="0"/>
              <a:ext cx="2103600" cy="5143500"/>
            </a:xfrm>
            <a:prstGeom prst="parallelogram">
              <a:avLst>
                <a:gd name="adj" fmla="val 75274"/>
              </a:avLst>
            </a:prstGeom>
            <a:gradFill>
              <a:gsLst>
                <a:gs pos="0">
                  <a:schemeClr val="dk1"/>
                </a:gs>
                <a:gs pos="13000">
                  <a:schemeClr val="dk1"/>
                </a:gs>
                <a:gs pos="56000">
                  <a:srgbClr val="27252C">
                    <a:alpha val="0"/>
                  </a:srgbClr>
                </a:gs>
                <a:gs pos="100000">
                  <a:srgbClr val="27252C">
                    <a:alpha val="0"/>
                  </a:srgbClr>
                </a:gs>
              </a:gsLst>
              <a:lin ang="108014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27500" y="0"/>
              <a:ext cx="1825925" cy="5145275"/>
            </a:xfrm>
            <a:custGeom>
              <a:avLst/>
              <a:gdLst/>
              <a:ahLst/>
              <a:cxnLst/>
              <a:rect l="l" t="t" r="r" b="b"/>
              <a:pathLst>
                <a:path w="73037" h="205811" extrusionOk="0">
                  <a:moveTo>
                    <a:pt x="0" y="205797"/>
                  </a:moveTo>
                  <a:lnTo>
                    <a:pt x="44" y="0"/>
                  </a:lnTo>
                  <a:lnTo>
                    <a:pt x="73037" y="0"/>
                  </a:lnTo>
                  <a:lnTo>
                    <a:pt x="33572" y="2058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lin ang="16200038" scaled="0"/>
            </a:gradFill>
            <a:ln>
              <a:noFill/>
            </a:ln>
            <a:effectLst>
              <a:outerShdw blurRad="314325" algn="bl" rotWithShape="0">
                <a:schemeClr val="accent6">
                  <a:alpha val="50000"/>
                </a:schemeClr>
              </a:outerShdw>
            </a:effectLst>
          </p:spPr>
        </p:sp>
      </p:grpSp>
      <p:sp>
        <p:nvSpPr>
          <p:cNvPr id="274" name="Google Shape;274;p26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76000">
              <a:schemeClr val="lt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2976900" y="836000"/>
            <a:ext cx="5464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erif"/>
              <a:buNone/>
              <a:defRPr sz="28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2976900" y="1506350"/>
            <a:ext cx="54642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▸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 Light"/>
              <a:buChar char="▹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●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BM Plex Sans Light"/>
              <a:buChar char="○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2400"/>
              <a:buFont typeface="IBM Plex Sans Light"/>
              <a:buChar char="■"/>
              <a:defRPr sz="24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buNone/>
              <a:defRPr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>
            <a:spLocks noGrp="1"/>
          </p:cNvSpPr>
          <p:nvPr>
            <p:ph type="ctrTitle"/>
          </p:nvPr>
        </p:nvSpPr>
        <p:spPr>
          <a:xfrm>
            <a:off x="413575" y="960925"/>
            <a:ext cx="4987800" cy="17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100" dirty="0">
                <a:latin typeface="Montserrat"/>
                <a:ea typeface="Montserrat"/>
                <a:cs typeface="Montserrat"/>
                <a:sym typeface="Montserrat"/>
              </a:rPr>
              <a:t>股票投資分析</a:t>
            </a:r>
            <a:endParaRPr sz="51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100" dirty="0">
                <a:latin typeface="Montserrat"/>
                <a:ea typeface="Montserrat"/>
                <a:cs typeface="Montserrat"/>
                <a:sym typeface="Montserrat"/>
              </a:rPr>
              <a:t>第七</a:t>
            </a:r>
            <a:r>
              <a:rPr lang="zh-TW" sz="5100" dirty="0">
                <a:latin typeface="Montserrat"/>
                <a:ea typeface="Montserrat"/>
                <a:cs typeface="Montserrat"/>
                <a:sym typeface="Montserrat"/>
              </a:rPr>
              <a:t>組報告</a:t>
            </a:r>
            <a:endParaRPr sz="7500" dirty="0"/>
          </a:p>
        </p:txBody>
      </p:sp>
      <p:sp>
        <p:nvSpPr>
          <p:cNvPr id="280" name="Google Shape;280;p27"/>
          <p:cNvSpPr txBox="1"/>
          <p:nvPr/>
        </p:nvSpPr>
        <p:spPr>
          <a:xfrm>
            <a:off x="1623422" y="2888780"/>
            <a:ext cx="33645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latin typeface="Impact"/>
                <a:ea typeface="Impact"/>
                <a:cs typeface="Impact"/>
                <a:sym typeface="Impact"/>
              </a:rPr>
              <a:t>組員 :   </a:t>
            </a:r>
            <a:r>
              <a:rPr lang="zh-TW" sz="1600" dirty="0"/>
              <a:t>410835045 王嬿甯</a:t>
            </a:r>
            <a:r>
              <a:rPr lang="zh-TW" altLang="en-US" sz="1600" dirty="0"/>
              <a:t>、</a:t>
            </a:r>
            <a:r>
              <a:rPr lang="zh-TW" altLang="en-US" sz="1600" dirty="0">
                <a:latin typeface="Impact"/>
                <a:sym typeface="Impact"/>
              </a:rPr>
              <a:t> </a:t>
            </a:r>
            <a:endParaRPr lang="en-US" altLang="zh-TW" sz="1600" dirty="0">
              <a:latin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latin typeface="Impact"/>
                <a:sym typeface="Impact"/>
              </a:rPr>
              <a:t>                </a:t>
            </a:r>
            <a:r>
              <a:rPr lang="zh-TW" sz="1600" dirty="0"/>
              <a:t>410974045 林卉蓁、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/>
              <a:t>          </a:t>
            </a:r>
            <a:r>
              <a:rPr lang="zh-TW" sz="1600" dirty="0"/>
              <a:t>410921208 楊右宇、</a:t>
            </a:r>
            <a:endParaRPr sz="1600" dirty="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/>
              <a:t>  410921258 馮綺華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342" name="Google Shape;342;p36"/>
          <p:cNvSpPr txBox="1"/>
          <p:nvPr/>
        </p:nvSpPr>
        <p:spPr>
          <a:xfrm>
            <a:off x="472450" y="1278750"/>
            <a:ext cx="556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5872950" y="437825"/>
            <a:ext cx="2531700" cy="6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Period = </a:t>
            </a:r>
            <a:endParaRPr/>
          </a:p>
        </p:txBody>
      </p:sp>
      <p:pic>
        <p:nvPicPr>
          <p:cNvPr id="344" name="Google Shape;34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200" y="75050"/>
            <a:ext cx="5800124" cy="49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350" name="Google Shape;350;p37"/>
          <p:cNvSpPr txBox="1"/>
          <p:nvPr/>
        </p:nvSpPr>
        <p:spPr>
          <a:xfrm>
            <a:off x="455650" y="1478575"/>
            <a:ext cx="5565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600" y="685800"/>
            <a:ext cx="683895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/>
          <p:nvPr/>
        </p:nvSpPr>
        <p:spPr>
          <a:xfrm>
            <a:off x="6388250" y="534500"/>
            <a:ext cx="2124600" cy="60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period = 取幾日的EMA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358" name="Google Shape;358;p38"/>
          <p:cNvSpPr txBox="1"/>
          <p:nvPr/>
        </p:nvSpPr>
        <p:spPr>
          <a:xfrm>
            <a:off x="455650" y="945175"/>
            <a:ext cx="556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950" y="581575"/>
            <a:ext cx="7827049" cy="391811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8"/>
          <p:cNvSpPr/>
          <p:nvPr/>
        </p:nvSpPr>
        <p:spPr>
          <a:xfrm>
            <a:off x="5375300" y="1000350"/>
            <a:ext cx="3322200" cy="10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fast_period = 快線 (取多少日EMA)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slow_period = 慢線 (取多少日EMA)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signal_period = 取DIF的幾日移動平均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sp>
        <p:nvSpPr>
          <p:cNvPr id="366" name="Google Shape;366;p39"/>
          <p:cNvSpPr txBox="1"/>
          <p:nvPr/>
        </p:nvSpPr>
        <p:spPr>
          <a:xfrm>
            <a:off x="3536650" y="783225"/>
            <a:ext cx="2995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get_ticker_list():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7" name="Google Shape;36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875" y="274187"/>
            <a:ext cx="6133324" cy="44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9"/>
          <p:cNvSpPr txBox="1"/>
          <p:nvPr/>
        </p:nvSpPr>
        <p:spPr>
          <a:xfrm>
            <a:off x="455650" y="259375"/>
            <a:ext cx="5565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取得多筆個股資料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374" name="Google Shape;374;p40"/>
          <p:cNvSpPr txBox="1"/>
          <p:nvPr/>
        </p:nvSpPr>
        <p:spPr>
          <a:xfrm>
            <a:off x="3544725" y="839750"/>
            <a:ext cx="4707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read_ticker_v2(</a:t>
            </a:r>
            <a:r>
              <a:rPr lang="zh-TW" sz="13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_ticker_code</a:t>
            </a:r>
            <a:r>
              <a:rPr lang="zh-TW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375" y="84437"/>
            <a:ext cx="4885674" cy="4974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0"/>
          <p:cNvSpPr txBox="1"/>
          <p:nvPr/>
        </p:nvSpPr>
        <p:spPr>
          <a:xfrm>
            <a:off x="455650" y="183175"/>
            <a:ext cx="5565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讀取每股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檔案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資料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sp>
        <p:nvSpPr>
          <p:cNvPr id="382" name="Google Shape;382;p41"/>
          <p:cNvSpPr txBox="1"/>
          <p:nvPr/>
        </p:nvSpPr>
        <p:spPr>
          <a:xfrm>
            <a:off x="3003750" y="896275"/>
            <a:ext cx="57249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back_track_v5(</a:t>
            </a:r>
            <a:r>
              <a:rPr lang="zh-TW" sz="13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_ticker</a:t>
            </a:r>
            <a:r>
              <a:rPr lang="zh-TW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sz="13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funds</a:t>
            </a:r>
            <a:r>
              <a:rPr lang="zh-TW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=1_000_000, </a:t>
            </a:r>
            <a:r>
              <a:rPr lang="zh-TW" sz="1300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stop_loss_percent</a:t>
            </a:r>
            <a:r>
              <a:rPr lang="zh-TW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=0.96):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455650" y="94650"/>
            <a:ext cx="556500" cy="49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設定</a:t>
            </a: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只在停損停利點買賣</a:t>
            </a: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475" y="405888"/>
            <a:ext cx="6362283" cy="41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pic>
        <p:nvPicPr>
          <p:cNvPr id="390" name="Google Shape;3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225" y="788950"/>
            <a:ext cx="7753014" cy="356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  <p:pic>
        <p:nvPicPr>
          <p:cNvPr id="396" name="Google Shape;3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75" y="152400"/>
            <a:ext cx="77466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  <p:sp>
        <p:nvSpPr>
          <p:cNvPr id="402" name="Google Shape;402;p44"/>
          <p:cNvSpPr txBox="1"/>
          <p:nvPr/>
        </p:nvSpPr>
        <p:spPr>
          <a:xfrm>
            <a:off x="472475" y="1102450"/>
            <a:ext cx="556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紀錄交易數據</a:t>
            </a: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3" name="Google Shape;4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975" y="1095375"/>
            <a:ext cx="5839349" cy="33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pic>
        <p:nvPicPr>
          <p:cNvPr id="409" name="Google Shape;4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5400" y="76200"/>
            <a:ext cx="4467151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 txBox="1">
            <a:spLocks noGrp="1"/>
          </p:cNvSpPr>
          <p:nvPr>
            <p:ph type="title"/>
          </p:nvPr>
        </p:nvSpPr>
        <p:spPr>
          <a:xfrm>
            <a:off x="285748" y="286550"/>
            <a:ext cx="11754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dirty="0"/>
              <a:t>目錄</a:t>
            </a:r>
            <a:endParaRPr sz="4000" dirty="0"/>
          </a:p>
        </p:txBody>
      </p:sp>
      <p:sp>
        <p:nvSpPr>
          <p:cNvPr id="286" name="Google Shape;286;p2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</a:t>
            </a:r>
            <a:endParaRPr/>
          </a:p>
        </p:txBody>
      </p:sp>
      <p:sp>
        <p:nvSpPr>
          <p:cNvPr id="287" name="Google Shape;287;p28"/>
          <p:cNvSpPr txBox="1"/>
          <p:nvPr/>
        </p:nvSpPr>
        <p:spPr>
          <a:xfrm>
            <a:off x="2530800" y="740375"/>
            <a:ext cx="6765600" cy="37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BM Plex Sans Light"/>
              <a:buChar char="●"/>
            </a:pPr>
            <a:r>
              <a:rPr lang="zh-TW" sz="2900" b="1">
                <a:latin typeface="IBM Plex Sans"/>
                <a:ea typeface="IBM Plex Sans"/>
                <a:cs typeface="IBM Plex Sans"/>
                <a:sym typeface="IBM Plex Sans"/>
              </a:rPr>
              <a:t>策略組合 1</a:t>
            </a:r>
            <a:r>
              <a:rPr lang="zh-TW" sz="2900">
                <a:latin typeface="IBM Plex Sans Light"/>
                <a:ea typeface="IBM Plex Sans Light"/>
                <a:cs typeface="IBM Plex Sans Light"/>
                <a:sym typeface="IBM Plex Sans Light"/>
              </a:rPr>
              <a:t> :</a:t>
            </a:r>
            <a:r>
              <a:rPr lang="zh-TW" sz="2900">
                <a:solidFill>
                  <a:schemeClr val="accent2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zh-TW" sz="2900">
                <a:solidFill>
                  <a:schemeClr val="accent2"/>
                </a:solidFill>
              </a:rPr>
              <a:t>BBands+EMA</a:t>
            </a:r>
            <a:endParaRPr sz="2900">
              <a:solidFill>
                <a:schemeClr val="accent2"/>
              </a:solidFill>
            </a:endParaRPr>
          </a:p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BM Plex Sans Light"/>
              <a:buChar char="●"/>
            </a:pPr>
            <a:r>
              <a:rPr lang="zh-TW" sz="2900" b="1">
                <a:latin typeface="IBM Plex Sans"/>
                <a:ea typeface="IBM Plex Sans"/>
                <a:cs typeface="IBM Plex Sans"/>
                <a:sym typeface="IBM Plex Sans"/>
              </a:rPr>
              <a:t>策略組合 2</a:t>
            </a:r>
            <a:r>
              <a:rPr lang="zh-TW" sz="2900">
                <a:latin typeface="IBM Plex Sans Light"/>
                <a:ea typeface="IBM Plex Sans Light"/>
                <a:cs typeface="IBM Plex Sans Light"/>
                <a:sym typeface="IBM Plex Sans Light"/>
              </a:rPr>
              <a:t> :</a:t>
            </a:r>
            <a:r>
              <a:rPr lang="zh-TW" sz="2900"/>
              <a:t> </a:t>
            </a:r>
            <a:r>
              <a:rPr lang="zh-TW" sz="2900">
                <a:solidFill>
                  <a:schemeClr val="accent2"/>
                </a:solidFill>
              </a:rPr>
              <a:t>KD+RSI</a:t>
            </a:r>
            <a:endParaRPr sz="2900">
              <a:solidFill>
                <a:schemeClr val="accent2"/>
              </a:solidFill>
            </a:endParaRPr>
          </a:p>
          <a:p>
            <a:pPr marL="457200" lvl="0" indent="-412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900"/>
              <a:buFont typeface="IBM Plex Sans Light"/>
              <a:buChar char="●"/>
            </a:pPr>
            <a:r>
              <a:rPr lang="zh-TW" sz="2900" b="1">
                <a:latin typeface="IBM Plex Sans"/>
                <a:ea typeface="IBM Plex Sans"/>
                <a:cs typeface="IBM Plex Sans"/>
                <a:sym typeface="IBM Plex Sans"/>
              </a:rPr>
              <a:t>策略組合 3</a:t>
            </a:r>
            <a:r>
              <a:rPr lang="zh-TW" sz="2900">
                <a:latin typeface="IBM Plex Sans Light"/>
                <a:ea typeface="IBM Plex Sans Light"/>
                <a:cs typeface="IBM Plex Sans Light"/>
                <a:sym typeface="IBM Plex Sans Light"/>
              </a:rPr>
              <a:t> : </a:t>
            </a:r>
            <a:r>
              <a:rPr lang="zh-TW" sz="2900">
                <a:solidFill>
                  <a:schemeClr val="accent2"/>
                </a:solidFill>
              </a:rPr>
              <a:t>MA + MACD</a:t>
            </a:r>
            <a:endParaRPr sz="29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  <p:pic>
        <p:nvPicPr>
          <p:cNvPr id="415" name="Google Shape;41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773" y="76200"/>
            <a:ext cx="4742252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4700" y="322888"/>
            <a:ext cx="5859426" cy="44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7"/>
          <p:cNvSpPr txBox="1"/>
          <p:nvPr/>
        </p:nvSpPr>
        <p:spPr>
          <a:xfrm>
            <a:off x="472475" y="569050"/>
            <a:ext cx="5565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紀錄交易</a:t>
            </a: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結論數據</a:t>
            </a: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  <p:pic>
        <p:nvPicPr>
          <p:cNvPr id="428" name="Google Shape;4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850" y="557075"/>
            <a:ext cx="7514574" cy="40293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8"/>
          <p:cNvSpPr txBox="1"/>
          <p:nvPr/>
        </p:nvSpPr>
        <p:spPr>
          <a:xfrm flipH="1">
            <a:off x="466800" y="697600"/>
            <a:ext cx="5475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交易數據結果呈現</a:t>
            </a: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175" y="85200"/>
            <a:ext cx="6171626" cy="49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9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  <p:sp>
        <p:nvSpPr>
          <p:cNvPr id="436" name="Google Shape;436;p49"/>
          <p:cNvSpPr txBox="1"/>
          <p:nvPr/>
        </p:nvSpPr>
        <p:spPr>
          <a:xfrm>
            <a:off x="472475" y="569050"/>
            <a:ext cx="5565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多支股票結果比較</a:t>
            </a: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49"/>
          <p:cNvSpPr/>
          <p:nvPr/>
        </p:nvSpPr>
        <p:spPr>
          <a:xfrm>
            <a:off x="3092025" y="3306125"/>
            <a:ext cx="5708700" cy="624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9"/>
          <p:cNvSpPr/>
          <p:nvPr/>
        </p:nvSpPr>
        <p:spPr>
          <a:xfrm>
            <a:off x="6366150" y="2571750"/>
            <a:ext cx="2209200" cy="472200"/>
          </a:xfrm>
          <a:prstGeom prst="wedgeRectCallout">
            <a:avLst>
              <a:gd name="adj1" fmla="val -30153"/>
              <a:gd name="adj2" fmla="val 82137"/>
            </a:avLst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更改欲使用之策略及參數</a:t>
            </a:r>
            <a:endParaRPr/>
          </a:p>
        </p:txBody>
      </p:sp>
      <p:sp>
        <p:nvSpPr>
          <p:cNvPr id="439" name="Google Shape;439;p49"/>
          <p:cNvSpPr/>
          <p:nvPr/>
        </p:nvSpPr>
        <p:spPr>
          <a:xfrm>
            <a:off x="5961400" y="4202600"/>
            <a:ext cx="1770900" cy="251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9"/>
          <p:cNvSpPr/>
          <p:nvPr/>
        </p:nvSpPr>
        <p:spPr>
          <a:xfrm>
            <a:off x="7454225" y="4608050"/>
            <a:ext cx="1602000" cy="361500"/>
          </a:xfrm>
          <a:prstGeom prst="wedgeRectCallout">
            <a:avLst>
              <a:gd name="adj1" fmla="val -45793"/>
              <a:gd name="adj2" fmla="val -82862"/>
            </a:avLst>
          </a:prstGeom>
          <a:solidFill>
            <a:srgbClr val="C9DAF8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設定停損停利%數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775" y="86100"/>
            <a:ext cx="6809700" cy="4971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  <p:sp>
        <p:nvSpPr>
          <p:cNvPr id="452" name="Google Shape;452;p51"/>
          <p:cNvSpPr txBox="1"/>
          <p:nvPr/>
        </p:nvSpPr>
        <p:spPr>
          <a:xfrm>
            <a:off x="472475" y="569050"/>
            <a:ext cx="55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3" name="Google Shape;453;p51"/>
          <p:cNvSpPr txBox="1"/>
          <p:nvPr/>
        </p:nvSpPr>
        <p:spPr>
          <a:xfrm>
            <a:off x="472475" y="873850"/>
            <a:ext cx="556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繪圖</a:t>
            </a:r>
            <a:endParaRPr sz="31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54" name="Google Shape;4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375" y="860675"/>
            <a:ext cx="7810225" cy="359018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1"/>
          <p:cNvSpPr/>
          <p:nvPr/>
        </p:nvSpPr>
        <p:spPr>
          <a:xfrm>
            <a:off x="6174150" y="1805975"/>
            <a:ext cx="2376900" cy="119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rsi_upper_bound = RSI上界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rsi_lower_bound = RSI 下界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kd_upper_bound = KD上界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kd_lower_bound = KD 下界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2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  <p:sp>
        <p:nvSpPr>
          <p:cNvPr id="461" name="Google Shape;461;p52"/>
          <p:cNvSpPr txBox="1"/>
          <p:nvPr/>
        </p:nvSpPr>
        <p:spPr>
          <a:xfrm>
            <a:off x="472475" y="569050"/>
            <a:ext cx="55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2" name="Google Shape;4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075" y="685663"/>
            <a:ext cx="7810225" cy="37721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21951DD-0A7F-48B1-A83D-433C0CAA040A}"/>
              </a:ext>
            </a:extLst>
          </p:cNvPr>
          <p:cNvSpPr txBox="1"/>
          <p:nvPr/>
        </p:nvSpPr>
        <p:spPr>
          <a:xfrm>
            <a:off x="2547257" y="1184650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#</a:t>
            </a:r>
            <a:r>
              <a:rPr lang="zh-TW" altLang="en-US" sz="1100" dirty="0"/>
              <a:t>判斷買點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055297-364B-4664-BC4A-0DAF77AD30D3}"/>
              </a:ext>
            </a:extLst>
          </p:cNvPr>
          <p:cNvSpPr txBox="1"/>
          <p:nvPr/>
        </p:nvSpPr>
        <p:spPr>
          <a:xfrm>
            <a:off x="2547257" y="2821243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/>
              <a:t>#</a:t>
            </a:r>
            <a:r>
              <a:rPr lang="zh-TW" altLang="en-US" sz="1100" dirty="0"/>
              <a:t>判斷賣點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3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27</a:t>
            </a:fld>
            <a:endParaRPr/>
          </a:p>
        </p:txBody>
      </p:sp>
      <p:sp>
        <p:nvSpPr>
          <p:cNvPr id="468" name="Google Shape;468;p53"/>
          <p:cNvSpPr txBox="1"/>
          <p:nvPr/>
        </p:nvSpPr>
        <p:spPr>
          <a:xfrm>
            <a:off x="472475" y="569050"/>
            <a:ext cx="55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69" name="Google Shape;46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785" y="76200"/>
            <a:ext cx="6406391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4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28</a:t>
            </a:fld>
            <a:endParaRPr/>
          </a:p>
        </p:txBody>
      </p:sp>
      <p:sp>
        <p:nvSpPr>
          <p:cNvPr id="475" name="Google Shape;475;p54"/>
          <p:cNvSpPr txBox="1"/>
          <p:nvPr/>
        </p:nvSpPr>
        <p:spPr>
          <a:xfrm>
            <a:off x="472475" y="569050"/>
            <a:ext cx="55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76" name="Google Shape;4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3400" y="152400"/>
            <a:ext cx="70270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29</a:t>
            </a:fld>
            <a:endParaRPr/>
          </a:p>
        </p:txBody>
      </p:sp>
      <p:sp>
        <p:nvSpPr>
          <p:cNvPr id="482" name="Google Shape;482;p55"/>
          <p:cNvSpPr txBox="1"/>
          <p:nvPr/>
        </p:nvSpPr>
        <p:spPr>
          <a:xfrm>
            <a:off x="472475" y="569050"/>
            <a:ext cx="55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83" name="Google Shape;4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475" y="152400"/>
            <a:ext cx="71578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>
            <a:spLocks noGrp="1"/>
          </p:cNvSpPr>
          <p:nvPr>
            <p:ph type="body" idx="1"/>
          </p:nvPr>
        </p:nvSpPr>
        <p:spPr>
          <a:xfrm>
            <a:off x="2249400" y="1787600"/>
            <a:ext cx="6662100" cy="29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用途 - </a:t>
            </a:r>
            <a:r>
              <a:rPr lang="zh-TW" sz="175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確認股價波動範圍、未來走勢的趨勢線</a:t>
            </a:r>
            <a:endParaRPr sz="175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750" dirty="0">
              <a:solidFill>
                <a:srgbClr val="555555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定義 -</a:t>
            </a:r>
            <a:r>
              <a:rPr lang="zh-TW" b="1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zh-TW" sz="175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由中線(移動平均線)，及該移動平均線之上下兩個標準差</a:t>
            </a:r>
            <a:endParaRPr sz="175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750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  繪製成的上、下線組成。</a:t>
            </a:r>
            <a:endParaRPr sz="1750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zh-TW" sz="185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zh-TW" sz="1450" dirty="0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 -&gt; 一般是由20日的移動平均線(20MA)，加上MA的上下各2個標準差所組成</a:t>
            </a:r>
            <a:endParaRPr sz="145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3" name="Google Shape;293;p29"/>
          <p:cNvSpPr txBox="1">
            <a:spLocks noGrp="1"/>
          </p:cNvSpPr>
          <p:nvPr>
            <p:ph type="title"/>
          </p:nvPr>
        </p:nvSpPr>
        <p:spPr>
          <a:xfrm>
            <a:off x="2690375" y="735700"/>
            <a:ext cx="5934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/>
              <a:t>布林通道 </a:t>
            </a:r>
            <a:r>
              <a:rPr lang="zh-TW" sz="2300"/>
              <a:t>(BBands、Bollinger Bands)</a:t>
            </a:r>
            <a:endParaRPr sz="2300"/>
          </a:p>
        </p:txBody>
      </p:sp>
      <p:sp>
        <p:nvSpPr>
          <p:cNvPr id="294" name="Google Shape;294;p29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10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6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30</a:t>
            </a:fld>
            <a:endParaRPr/>
          </a:p>
        </p:txBody>
      </p:sp>
      <p:sp>
        <p:nvSpPr>
          <p:cNvPr id="489" name="Google Shape;489;p56"/>
          <p:cNvSpPr txBox="1"/>
          <p:nvPr/>
        </p:nvSpPr>
        <p:spPr>
          <a:xfrm>
            <a:off x="472475" y="569050"/>
            <a:ext cx="55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90" name="Google Shape;4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275" y="981075"/>
            <a:ext cx="70104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31</a:t>
            </a:fld>
            <a:endParaRPr/>
          </a:p>
        </p:txBody>
      </p:sp>
      <p:sp>
        <p:nvSpPr>
          <p:cNvPr id="496" name="Google Shape;496;p57"/>
          <p:cNvSpPr txBox="1"/>
          <p:nvPr/>
        </p:nvSpPr>
        <p:spPr>
          <a:xfrm>
            <a:off x="472475" y="569050"/>
            <a:ext cx="55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97" name="Google Shape;4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250" y="570813"/>
            <a:ext cx="5891074" cy="40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32</a:t>
            </a:fld>
            <a:endParaRPr/>
          </a:p>
        </p:txBody>
      </p:sp>
      <p:sp>
        <p:nvSpPr>
          <p:cNvPr id="503" name="Google Shape;503;p58"/>
          <p:cNvSpPr txBox="1"/>
          <p:nvPr/>
        </p:nvSpPr>
        <p:spPr>
          <a:xfrm>
            <a:off x="472475" y="569050"/>
            <a:ext cx="556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04" name="Google Shape;5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425" y="76200"/>
            <a:ext cx="6999912" cy="4991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8"/>
          <p:cNvSpPr/>
          <p:nvPr/>
        </p:nvSpPr>
        <p:spPr>
          <a:xfrm>
            <a:off x="489375" y="776550"/>
            <a:ext cx="16527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布林通道+買賣點</a:t>
            </a:r>
            <a:endParaRPr/>
          </a:p>
        </p:txBody>
      </p:sp>
      <p:sp>
        <p:nvSpPr>
          <p:cNvPr id="506" name="Google Shape;506;p58"/>
          <p:cNvSpPr/>
          <p:nvPr/>
        </p:nvSpPr>
        <p:spPr>
          <a:xfrm>
            <a:off x="489375" y="1805875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RSI</a:t>
            </a:r>
            <a:endParaRPr/>
          </a:p>
        </p:txBody>
      </p:sp>
      <p:sp>
        <p:nvSpPr>
          <p:cNvPr id="507" name="Google Shape;507;p58"/>
          <p:cNvSpPr/>
          <p:nvPr/>
        </p:nvSpPr>
        <p:spPr>
          <a:xfrm>
            <a:off x="489375" y="2495550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KD</a:t>
            </a:r>
            <a:endParaRPr/>
          </a:p>
        </p:txBody>
      </p:sp>
      <p:sp>
        <p:nvSpPr>
          <p:cNvPr id="508" name="Google Shape;508;p58"/>
          <p:cNvSpPr/>
          <p:nvPr/>
        </p:nvSpPr>
        <p:spPr>
          <a:xfrm>
            <a:off x="489375" y="3186038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MACD</a:t>
            </a:r>
            <a:endParaRPr/>
          </a:p>
        </p:txBody>
      </p:sp>
      <p:sp>
        <p:nvSpPr>
          <p:cNvPr id="509" name="Google Shape;509;p58"/>
          <p:cNvSpPr/>
          <p:nvPr/>
        </p:nvSpPr>
        <p:spPr>
          <a:xfrm>
            <a:off x="489375" y="3876550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成交量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>
            <a:spLocks noGrp="1"/>
          </p:cNvSpPr>
          <p:nvPr>
            <p:ph type="ctrTitle"/>
          </p:nvPr>
        </p:nvSpPr>
        <p:spPr>
          <a:xfrm>
            <a:off x="2797175" y="225388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BBands + EMA</a:t>
            </a:r>
            <a:endParaRPr/>
          </a:p>
        </p:txBody>
      </p:sp>
      <p:sp>
        <p:nvSpPr>
          <p:cNvPr id="515" name="Google Shape;515;p59"/>
          <p:cNvSpPr txBox="1"/>
          <p:nvPr/>
        </p:nvSpPr>
        <p:spPr>
          <a:xfrm>
            <a:off x="143275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1</a:t>
            </a:r>
            <a:endParaRPr sz="720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16" name="Google Shape;516;p59"/>
          <p:cNvSpPr txBox="1">
            <a:spLocks noGrp="1"/>
          </p:cNvSpPr>
          <p:nvPr>
            <p:ph type="sldNum" idx="4294967295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9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13</a:t>
            </a:r>
            <a:endParaRPr/>
          </a:p>
        </p:txBody>
      </p:sp>
      <p:sp>
        <p:nvSpPr>
          <p:cNvPr id="522" name="Google Shape;522;p60"/>
          <p:cNvSpPr txBox="1">
            <a:spLocks noGrp="1"/>
          </p:cNvSpPr>
          <p:nvPr>
            <p:ph type="title"/>
          </p:nvPr>
        </p:nvSpPr>
        <p:spPr>
          <a:xfrm>
            <a:off x="2521725" y="752575"/>
            <a:ext cx="5934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/>
              <a:t>組合安排 -</a:t>
            </a:r>
            <a:r>
              <a:rPr lang="zh-TW" sz="3100">
                <a:solidFill>
                  <a:srgbClr val="FF9900"/>
                </a:solidFill>
              </a:rPr>
              <a:t> BBands  + EMA</a:t>
            </a:r>
            <a:endParaRPr sz="2300">
              <a:solidFill>
                <a:srgbClr val="FF9900"/>
              </a:solidFill>
            </a:endParaRPr>
          </a:p>
        </p:txBody>
      </p:sp>
      <p:sp>
        <p:nvSpPr>
          <p:cNvPr id="523" name="Google Shape;523;p60"/>
          <p:cNvSpPr txBox="1"/>
          <p:nvPr/>
        </p:nvSpPr>
        <p:spPr>
          <a:xfrm>
            <a:off x="2000250" y="1312250"/>
            <a:ext cx="703985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說明:</a:t>
            </a:r>
            <a:endParaRPr sz="18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1、從機率統計學觀點來看，股市在一段時間內變化不會太大，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               如果股價突然跌破下軌，會在短期內爬回中軌，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               如果股價撞破上軌，會在短期內降回中軌(20日均線附近)。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     </a:t>
            </a:r>
            <a:r>
              <a:rPr lang="zh-TW" dirty="0"/>
              <a:t>2、移動平均線MA被視為過去某一段時間的平均價格或投資成本，EMA則是</a:t>
            </a:r>
            <a:endParaRPr lang="en-US" altLang="zh-TW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           </a:t>
            </a:r>
            <a:r>
              <a:rPr lang="zh-TW" dirty="0"/>
              <a:t>再導入指數權重的計算式，可以更好表示近期價格對於移動平均線的影響力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         </a:t>
            </a:r>
            <a:r>
              <a:rPr lang="zh-TW" dirty="0"/>
              <a:t>3、為了能跟上大趨勢，只要布林帶三軌同時上揚，</a:t>
            </a:r>
            <a:r>
              <a:rPr lang="zh-TW" altLang="en-US" dirty="0"/>
              <a:t>可</a:t>
            </a:r>
            <a:r>
              <a:rPr lang="zh-TW" dirty="0"/>
              <a:t>視為一個買入訊號</a:t>
            </a:r>
            <a:endParaRPr dirty="0"/>
          </a:p>
        </p:txBody>
      </p:sp>
      <p:sp>
        <p:nvSpPr>
          <p:cNvPr id="524" name="Google Shape;524;p60"/>
          <p:cNvSpPr txBox="1"/>
          <p:nvPr/>
        </p:nvSpPr>
        <p:spPr>
          <a:xfrm>
            <a:off x="2371975" y="4023675"/>
            <a:ext cx="64590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 dirty="0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買點 -</a:t>
            </a:r>
            <a:r>
              <a:rPr lang="zh-TW" sz="1500" dirty="0">
                <a:solidFill>
                  <a:srgbClr val="FF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zh-TW" sz="13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布林帶撞破下軌後，站回均線，或是布林通道三軌同時上揚</a:t>
            </a: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賣點 -</a:t>
            </a:r>
            <a:r>
              <a:rPr lang="zh-TW" sz="1700" b="1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zh-TW" sz="1300" dirty="0">
                <a:latin typeface="Courier New"/>
                <a:ea typeface="Courier New"/>
                <a:cs typeface="Courier New"/>
                <a:sym typeface="Courier New"/>
              </a:rPr>
              <a:t>布林帶撞破上軌後，跌破均線，或是布林帶收縮時</a:t>
            </a:r>
            <a:endParaRPr sz="1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1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程式設計</a:t>
            </a:r>
            <a:endParaRPr sz="5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36</a:t>
            </a:fld>
            <a:endParaRPr/>
          </a:p>
        </p:txBody>
      </p:sp>
      <p:pic>
        <p:nvPicPr>
          <p:cNvPr id="535" name="Google Shape;5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075" y="112000"/>
            <a:ext cx="7386000" cy="471737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2"/>
          <p:cNvSpPr/>
          <p:nvPr/>
        </p:nvSpPr>
        <p:spPr>
          <a:xfrm>
            <a:off x="5873875" y="548450"/>
            <a:ext cx="2853300" cy="161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bb_period = 布林帶中線為多少日均線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bb_stdnum = 布林帶取多少標準差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ma_period = 多少日均線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stop_loss_percent = 設定停損停利%數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3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37</a:t>
            </a:fld>
            <a:endParaRPr/>
          </a:p>
        </p:txBody>
      </p:sp>
      <p:pic>
        <p:nvPicPr>
          <p:cNvPr id="542" name="Google Shape;5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38" y="131000"/>
            <a:ext cx="661493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38</a:t>
            </a:fld>
            <a:endParaRPr/>
          </a:p>
        </p:txBody>
      </p:sp>
      <p:sp>
        <p:nvSpPr>
          <p:cNvPr id="548" name="Google Shape;548;p64"/>
          <p:cNvSpPr txBox="1"/>
          <p:nvPr/>
        </p:nvSpPr>
        <p:spPr>
          <a:xfrm>
            <a:off x="2269925" y="1295950"/>
            <a:ext cx="66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C75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9" name="Google Shape;5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363" y="503113"/>
            <a:ext cx="7535274" cy="41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5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程式實作</a:t>
            </a:r>
            <a:endParaRPr sz="5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>
            <a:spLocks noGrp="1"/>
          </p:cNvSpPr>
          <p:nvPr>
            <p:ph type="body" idx="1"/>
          </p:nvPr>
        </p:nvSpPr>
        <p:spPr>
          <a:xfrm>
            <a:off x="2550250" y="498150"/>
            <a:ext cx="6991800" cy="70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latin typeface="IBM Plex Sans"/>
                <a:ea typeface="IBM Plex Sans"/>
                <a:cs typeface="IBM Plex Sans"/>
                <a:sym typeface="IBM Plex Sans"/>
              </a:rPr>
              <a:t>當近期</a:t>
            </a:r>
            <a:r>
              <a:rPr lang="zh-TW" sz="1800" b="1">
                <a:solidFill>
                  <a:schemeClr val="accent3"/>
                </a:solidFill>
                <a:latin typeface="IBM Plex Sans"/>
                <a:ea typeface="IBM Plex Sans"/>
                <a:cs typeface="IBM Plex Sans"/>
                <a:sym typeface="IBM Plex Sans"/>
              </a:rPr>
              <a:t>股價波動較大</a:t>
            </a:r>
            <a:r>
              <a:rPr lang="zh-TW" sz="1800" b="1">
                <a:latin typeface="IBM Plex Sans"/>
                <a:ea typeface="IBM Plex Sans"/>
                <a:cs typeface="IBM Plex Sans"/>
                <a:sym typeface="IBM Plex Sans"/>
              </a:rPr>
              <a:t>，</a:t>
            </a:r>
            <a:r>
              <a:rPr lang="zh-TW" sz="1800" b="1">
                <a:solidFill>
                  <a:srgbClr val="4A86E8"/>
                </a:solidFill>
                <a:latin typeface="IBM Plex Sans"/>
                <a:ea typeface="IBM Plex Sans"/>
                <a:cs typeface="IBM Plex Sans"/>
                <a:sym typeface="IBM Plex Sans"/>
              </a:rPr>
              <a:t>標準差會較大</a:t>
            </a:r>
            <a:r>
              <a:rPr lang="zh-TW" sz="1800" b="1">
                <a:latin typeface="IBM Plex Sans"/>
                <a:ea typeface="IBM Plex Sans"/>
                <a:cs typeface="IBM Plex Sans"/>
                <a:sym typeface="IBM Plex Sans"/>
              </a:rPr>
              <a:t>，</a:t>
            </a:r>
            <a:r>
              <a:rPr lang="zh-TW" sz="1800" b="1">
                <a:solidFill>
                  <a:srgbClr val="6AA84F"/>
                </a:solidFill>
                <a:latin typeface="IBM Plex Sans"/>
                <a:ea typeface="IBM Plex Sans"/>
                <a:cs typeface="IBM Plex Sans"/>
                <a:sym typeface="IBM Plex Sans"/>
              </a:rPr>
              <a:t>布林通道範圍較寬廣</a:t>
            </a:r>
            <a:r>
              <a:rPr lang="zh-TW" sz="1800" b="1">
                <a:latin typeface="IBM Plex Sans"/>
                <a:ea typeface="IBM Plex Sans"/>
                <a:cs typeface="IBM Plex Sans"/>
                <a:sym typeface="IBM Plex Sans"/>
              </a:rPr>
              <a:t>；</a:t>
            </a:r>
            <a:endParaRPr sz="18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800" b="1">
                <a:latin typeface="IBM Plex Sans"/>
                <a:ea typeface="IBM Plex Sans"/>
                <a:cs typeface="IBM Plex Sans"/>
                <a:sym typeface="IBM Plex Sans"/>
              </a:rPr>
              <a:t>當近期</a:t>
            </a:r>
            <a:r>
              <a:rPr lang="zh-TW" sz="1800" b="1">
                <a:solidFill>
                  <a:schemeClr val="accent3"/>
                </a:solidFill>
                <a:latin typeface="IBM Plex Sans"/>
                <a:ea typeface="IBM Plex Sans"/>
                <a:cs typeface="IBM Plex Sans"/>
                <a:sym typeface="IBM Plex Sans"/>
              </a:rPr>
              <a:t>股價波動較小</a:t>
            </a:r>
            <a:r>
              <a:rPr lang="zh-TW" sz="1800" b="1">
                <a:latin typeface="IBM Plex Sans"/>
                <a:ea typeface="IBM Plex Sans"/>
                <a:cs typeface="IBM Plex Sans"/>
                <a:sym typeface="IBM Plex Sans"/>
              </a:rPr>
              <a:t>，</a:t>
            </a:r>
            <a:r>
              <a:rPr lang="zh-TW" sz="1800" b="1">
                <a:solidFill>
                  <a:srgbClr val="4A86E8"/>
                </a:solidFill>
                <a:latin typeface="IBM Plex Sans"/>
                <a:ea typeface="IBM Plex Sans"/>
                <a:cs typeface="IBM Plex Sans"/>
                <a:sym typeface="IBM Plex Sans"/>
              </a:rPr>
              <a:t>標準差會較小</a:t>
            </a:r>
            <a:r>
              <a:rPr lang="zh-TW" sz="1800" b="1">
                <a:latin typeface="IBM Plex Sans"/>
                <a:ea typeface="IBM Plex Sans"/>
                <a:cs typeface="IBM Plex Sans"/>
                <a:sym typeface="IBM Plex Sans"/>
              </a:rPr>
              <a:t>，</a:t>
            </a:r>
            <a:r>
              <a:rPr lang="zh-TW" sz="1800" b="1">
                <a:solidFill>
                  <a:srgbClr val="6AA84F"/>
                </a:solidFill>
                <a:latin typeface="IBM Plex Sans"/>
                <a:ea typeface="IBM Plex Sans"/>
                <a:cs typeface="IBM Plex Sans"/>
                <a:sym typeface="IBM Plex Sans"/>
              </a:rPr>
              <a:t>布林通道範圍較狹窄</a:t>
            </a:r>
            <a:r>
              <a:rPr lang="zh-TW" sz="1800" b="1">
                <a:latin typeface="IBM Plex Sans"/>
                <a:ea typeface="IBM Plex Sans"/>
                <a:cs typeface="IBM Plex Sans"/>
                <a:sym typeface="IBM Plex Sans"/>
              </a:rPr>
              <a:t>。</a:t>
            </a:r>
            <a:endParaRPr sz="18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5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p3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11</a:t>
            </a:r>
            <a:endParaRPr/>
          </a:p>
        </p:txBody>
      </p:sp>
      <p:pic>
        <p:nvPicPr>
          <p:cNvPr id="301" name="Google Shape;3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901" y="1315775"/>
            <a:ext cx="7907616" cy="36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0" y="60525"/>
            <a:ext cx="6376949" cy="50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6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40</a:t>
            </a:fld>
            <a:endParaRPr/>
          </a:p>
        </p:txBody>
      </p:sp>
      <p:sp>
        <p:nvSpPr>
          <p:cNvPr id="561" name="Google Shape;561;p66"/>
          <p:cNvSpPr/>
          <p:nvPr/>
        </p:nvSpPr>
        <p:spPr>
          <a:xfrm>
            <a:off x="6003875" y="287500"/>
            <a:ext cx="2853300" cy="161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bb_period = 布林帶中線為多少日均線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bb_stdnum = 布林帶取多少標準差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rsi_period = 多少日的RSI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rsi_buy_point = RSI低於多少值時買入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rsi_sell_point = RSI高於多少值時賣出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ma_period = 多少日均線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/>
              <a:t>stop_loss_percent = 設定停損停利%數</a:t>
            </a:r>
            <a:endParaRPr sz="1100"/>
          </a:p>
        </p:txBody>
      </p:sp>
      <p:sp>
        <p:nvSpPr>
          <p:cNvPr id="562" name="Google Shape;562;p66"/>
          <p:cNvSpPr/>
          <p:nvPr/>
        </p:nvSpPr>
        <p:spPr>
          <a:xfrm>
            <a:off x="5718825" y="3526100"/>
            <a:ext cx="2376900" cy="119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rsi_upper_bound = RSI上界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rsi_lower_bound = RSI 下界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kd_upper_bound = KD上界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kd_lower_bound = KD 下界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41</a:t>
            </a:fld>
            <a:endParaRPr/>
          </a:p>
        </p:txBody>
      </p:sp>
      <p:pic>
        <p:nvPicPr>
          <p:cNvPr id="568" name="Google Shape;5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600" y="152400"/>
            <a:ext cx="657250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7"/>
          <p:cNvSpPr/>
          <p:nvPr/>
        </p:nvSpPr>
        <p:spPr>
          <a:xfrm>
            <a:off x="784175" y="2716525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RSI</a:t>
            </a:r>
            <a:endParaRPr/>
          </a:p>
        </p:txBody>
      </p:sp>
      <p:sp>
        <p:nvSpPr>
          <p:cNvPr id="570" name="Google Shape;570;p67"/>
          <p:cNvSpPr/>
          <p:nvPr/>
        </p:nvSpPr>
        <p:spPr>
          <a:xfrm>
            <a:off x="784175" y="3762725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成交量</a:t>
            </a:r>
            <a:endParaRPr/>
          </a:p>
        </p:txBody>
      </p:sp>
      <p:sp>
        <p:nvSpPr>
          <p:cNvPr id="571" name="Google Shape;571;p67"/>
          <p:cNvSpPr/>
          <p:nvPr/>
        </p:nvSpPr>
        <p:spPr>
          <a:xfrm>
            <a:off x="759275" y="1248725"/>
            <a:ext cx="16527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布林通道+買賣點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8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資料回測</a:t>
            </a:r>
            <a:endParaRPr sz="5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43</a:t>
            </a:fld>
            <a:endParaRPr/>
          </a:p>
        </p:txBody>
      </p:sp>
      <p:sp>
        <p:nvSpPr>
          <p:cNvPr id="582" name="Google Shape;582;p69"/>
          <p:cNvSpPr/>
          <p:nvPr/>
        </p:nvSpPr>
        <p:spPr>
          <a:xfrm>
            <a:off x="1059075" y="294025"/>
            <a:ext cx="3126300" cy="95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/>
              <a:t>bb_period =</a:t>
            </a:r>
            <a:r>
              <a:rPr lang="zh-TW" sz="1200"/>
              <a:t> 20 / </a:t>
            </a:r>
            <a:r>
              <a:rPr lang="zh-TW" sz="1200" b="1"/>
              <a:t>bb_stdnum =</a:t>
            </a:r>
            <a:r>
              <a:rPr lang="zh-TW" sz="1200"/>
              <a:t> 1.8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/ </a:t>
            </a:r>
            <a:r>
              <a:rPr lang="zh-TW" sz="1200" b="1"/>
              <a:t>ma_period =</a:t>
            </a:r>
            <a:r>
              <a:rPr lang="zh-TW" sz="1200"/>
              <a:t> 5</a:t>
            </a:r>
            <a:r>
              <a:rPr lang="zh-TW" sz="1300" b="1"/>
              <a:t>停損停利 =</a:t>
            </a:r>
            <a:r>
              <a:rPr lang="zh-TW" sz="1300"/>
              <a:t> 4% / </a:t>
            </a:r>
            <a:r>
              <a:rPr lang="zh-TW" sz="1300" b="1"/>
              <a:t>初始本金 =</a:t>
            </a:r>
            <a:r>
              <a:rPr lang="zh-TW" sz="1300"/>
              <a:t> 50萬元</a:t>
            </a:r>
            <a:endParaRPr sz="1200"/>
          </a:p>
        </p:txBody>
      </p:sp>
      <p:sp>
        <p:nvSpPr>
          <p:cNvPr id="583" name="Google Shape;583;p69"/>
          <p:cNvSpPr/>
          <p:nvPr/>
        </p:nvSpPr>
        <p:spPr>
          <a:xfrm>
            <a:off x="5234438" y="294025"/>
            <a:ext cx="3126300" cy="95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/>
              <a:t>bb_period =</a:t>
            </a:r>
            <a:r>
              <a:rPr lang="zh-TW" sz="1200"/>
              <a:t> 20 / </a:t>
            </a:r>
            <a:r>
              <a:rPr lang="zh-TW" sz="1200" b="1"/>
              <a:t>bb_stdnum =</a:t>
            </a:r>
            <a:r>
              <a:rPr lang="zh-TW" sz="1200"/>
              <a:t> 2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/ </a:t>
            </a:r>
            <a:r>
              <a:rPr lang="zh-TW" sz="1200" b="1"/>
              <a:t>ma_period =</a:t>
            </a:r>
            <a:r>
              <a:rPr lang="zh-TW" sz="1200"/>
              <a:t> 4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停損停利 =</a:t>
            </a:r>
            <a:r>
              <a:rPr lang="zh-TW" sz="1300"/>
              <a:t> 5% / </a:t>
            </a:r>
            <a:r>
              <a:rPr lang="zh-TW" sz="1300" b="1"/>
              <a:t>初始本金 =</a:t>
            </a:r>
            <a:r>
              <a:rPr lang="zh-TW" sz="1300"/>
              <a:t> 50萬元</a:t>
            </a:r>
            <a:endParaRPr sz="1200"/>
          </a:p>
        </p:txBody>
      </p:sp>
      <p:pic>
        <p:nvPicPr>
          <p:cNvPr id="584" name="Google Shape;5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113" y="1404200"/>
            <a:ext cx="2660977" cy="359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450" y="1404200"/>
            <a:ext cx="2753538" cy="359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44</a:t>
            </a:fld>
            <a:endParaRPr/>
          </a:p>
        </p:txBody>
      </p:sp>
      <p:sp>
        <p:nvSpPr>
          <p:cNvPr id="591" name="Google Shape;591;p70"/>
          <p:cNvSpPr/>
          <p:nvPr/>
        </p:nvSpPr>
        <p:spPr>
          <a:xfrm>
            <a:off x="3116474" y="562378"/>
            <a:ext cx="3126300" cy="95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 b="1"/>
              <a:t>bb_period =</a:t>
            </a:r>
            <a:r>
              <a:rPr lang="zh-TW" sz="1200"/>
              <a:t> 20 / </a:t>
            </a:r>
            <a:r>
              <a:rPr lang="zh-TW" sz="1200" b="1"/>
              <a:t>bb_stdnum =</a:t>
            </a:r>
            <a:r>
              <a:rPr lang="zh-TW" sz="1200"/>
              <a:t> 2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/ </a:t>
            </a:r>
            <a:r>
              <a:rPr lang="zh-TW" sz="1200" b="1"/>
              <a:t>ma_period =</a:t>
            </a:r>
            <a:r>
              <a:rPr lang="zh-TW" sz="1200"/>
              <a:t> 4</a:t>
            </a:r>
            <a:endParaRPr sz="11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停損停利 =</a:t>
            </a:r>
            <a:r>
              <a:rPr lang="zh-TW" sz="1300"/>
              <a:t> 5% / </a:t>
            </a:r>
            <a:r>
              <a:rPr lang="zh-TW" sz="1300" b="1"/>
              <a:t>初始本金 =</a:t>
            </a:r>
            <a:r>
              <a:rPr lang="zh-TW" sz="1300"/>
              <a:t> 50萬元</a:t>
            </a:r>
            <a:endParaRPr sz="1200"/>
          </a:p>
        </p:txBody>
      </p:sp>
      <p:pic>
        <p:nvPicPr>
          <p:cNvPr id="592" name="Google Shape;5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1709528"/>
            <a:ext cx="5874026" cy="279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>
            <a:spLocks noGrp="1"/>
          </p:cNvSpPr>
          <p:nvPr>
            <p:ph type="ctrTitle"/>
          </p:nvPr>
        </p:nvSpPr>
        <p:spPr>
          <a:xfrm>
            <a:off x="4786950" y="2253900"/>
            <a:ext cx="2618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KD + RSI</a:t>
            </a:r>
            <a:endParaRPr/>
          </a:p>
        </p:txBody>
      </p:sp>
      <p:sp>
        <p:nvSpPr>
          <p:cNvPr id="598" name="Google Shape;598;p71"/>
          <p:cNvSpPr txBox="1"/>
          <p:nvPr/>
        </p:nvSpPr>
        <p:spPr>
          <a:xfrm>
            <a:off x="143275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2</a:t>
            </a:r>
            <a:endParaRPr sz="720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99" name="Google Shape;599;p71"/>
          <p:cNvSpPr txBox="1">
            <a:spLocks noGrp="1"/>
          </p:cNvSpPr>
          <p:nvPr>
            <p:ph type="sldNum" idx="4294967295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29</a:t>
            </a:r>
            <a:endParaRPr/>
          </a:p>
        </p:txBody>
      </p:sp>
      <p:sp>
        <p:nvSpPr>
          <p:cNvPr id="605" name="Google Shape;605;p72"/>
          <p:cNvSpPr txBox="1">
            <a:spLocks noGrp="1"/>
          </p:cNvSpPr>
          <p:nvPr>
            <p:ph type="title"/>
          </p:nvPr>
        </p:nvSpPr>
        <p:spPr>
          <a:xfrm>
            <a:off x="2521725" y="752575"/>
            <a:ext cx="5934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/>
              <a:t>組合安排 -</a:t>
            </a:r>
            <a:r>
              <a:rPr lang="zh-TW" sz="3100">
                <a:solidFill>
                  <a:srgbClr val="FF9900"/>
                </a:solidFill>
              </a:rPr>
              <a:t> KD + RSI</a:t>
            </a:r>
            <a:endParaRPr sz="2300">
              <a:solidFill>
                <a:srgbClr val="FF9900"/>
              </a:solidFill>
            </a:endParaRPr>
          </a:p>
        </p:txBody>
      </p:sp>
      <p:sp>
        <p:nvSpPr>
          <p:cNvPr id="606" name="Google Shape;606;p72"/>
          <p:cNvSpPr txBox="1"/>
          <p:nvPr/>
        </p:nvSpPr>
        <p:spPr>
          <a:xfrm>
            <a:off x="2521725" y="1684175"/>
            <a:ext cx="62382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b="1">
                <a:latin typeface="IBM Plex Sans"/>
                <a:ea typeface="IBM Plex Sans"/>
                <a:cs typeface="IBM Plex Sans"/>
                <a:sym typeface="IBM Plex Sans"/>
              </a:rPr>
              <a:t>說明:</a:t>
            </a:r>
            <a:endParaRPr sz="19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1、KD太容易發生交叉的情況，因此決定再加其他指標來過濾</a:t>
            </a:r>
            <a:endParaRPr sz="1600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2、使用 RSI 判斷近期股市相對強弱來檢查KD的金死叉</a:t>
            </a:r>
            <a:endParaRPr sz="1500"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07" name="Google Shape;607;p72"/>
          <p:cNvSpPr txBox="1"/>
          <p:nvPr/>
        </p:nvSpPr>
        <p:spPr>
          <a:xfrm>
            <a:off x="3330475" y="3174075"/>
            <a:ext cx="4924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買點 -</a:t>
            </a:r>
            <a:r>
              <a:rPr lang="zh-TW" sz="1500">
                <a:solidFill>
                  <a:srgbClr val="FF0000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</a:t>
            </a:r>
            <a:r>
              <a:rPr lang="zh-TW" sz="1500"/>
              <a:t>KD </a:t>
            </a:r>
            <a:r>
              <a:rPr lang="zh-TW" sz="1500" b="1">
                <a:solidFill>
                  <a:srgbClr val="0000FF"/>
                </a:solidFill>
              </a:rPr>
              <a:t>黃金交叉</a:t>
            </a:r>
            <a:r>
              <a:rPr lang="zh-TW" sz="1500"/>
              <a:t>，且 RSI 也</a:t>
            </a:r>
            <a:r>
              <a:rPr lang="zh-TW" sz="1500" b="1">
                <a:solidFill>
                  <a:srgbClr val="0000FF"/>
                </a:solidFill>
              </a:rPr>
              <a:t>大於</a:t>
            </a:r>
            <a:r>
              <a:rPr lang="zh-TW" sz="1500"/>
              <a:t>某一數值時買入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賣點 -</a:t>
            </a:r>
            <a:r>
              <a:rPr lang="zh-TW" sz="1700" b="1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zh-TW" sz="1500"/>
              <a:t>KD </a:t>
            </a:r>
            <a:r>
              <a:rPr lang="zh-TW" sz="1500" b="1">
                <a:solidFill>
                  <a:srgbClr val="0000FF"/>
                </a:solidFill>
              </a:rPr>
              <a:t>死亡交叉</a:t>
            </a:r>
            <a:r>
              <a:rPr lang="zh-TW" sz="1500"/>
              <a:t>，且 RSI 也</a:t>
            </a:r>
            <a:r>
              <a:rPr lang="zh-TW" sz="1500" b="1">
                <a:solidFill>
                  <a:srgbClr val="0000FF"/>
                </a:solidFill>
              </a:rPr>
              <a:t>小於</a:t>
            </a:r>
            <a:r>
              <a:rPr lang="zh-TW" sz="1500"/>
              <a:t>某一數值時賣出</a:t>
            </a:r>
            <a:endParaRPr sz="15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程式設計</a:t>
            </a:r>
            <a:endParaRPr sz="5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4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48</a:t>
            </a:fld>
            <a:endParaRPr/>
          </a:p>
        </p:txBody>
      </p:sp>
      <p:sp>
        <p:nvSpPr>
          <p:cNvPr id="618" name="Google Shape;618;p74"/>
          <p:cNvSpPr txBox="1"/>
          <p:nvPr/>
        </p:nvSpPr>
        <p:spPr>
          <a:xfrm>
            <a:off x="2269925" y="1295950"/>
            <a:ext cx="6664800" cy="21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def bbands_ema_rsi_rule(</a:t>
            </a:r>
            <a:r>
              <a:rPr lang="zh-TW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_ticker</a:t>
            </a: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zh-TW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buy_point_name</a:t>
            </a: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='buy_point',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bb_period</a:t>
            </a: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=20, </a:t>
            </a:r>
            <a:r>
              <a:rPr lang="zh-TW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bb_stdnum</a:t>
            </a: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=2, </a:t>
            </a:r>
            <a:r>
              <a:rPr lang="zh-TW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rsi_period</a:t>
            </a: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=14,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zh-TW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rsi_buy_point</a:t>
            </a: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=40, </a:t>
            </a:r>
            <a:r>
              <a:rPr lang="zh-TW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rsi_sell_point</a:t>
            </a: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=60, </a:t>
            </a:r>
            <a:r>
              <a:rPr lang="zh-TW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ma_period</a:t>
            </a: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=5):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BB2BF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2692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06C75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9" name="Google Shape;61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125" y="138100"/>
            <a:ext cx="760095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49</a:t>
            </a:fld>
            <a:endParaRPr/>
          </a:p>
        </p:txBody>
      </p:sp>
      <p:pic>
        <p:nvPicPr>
          <p:cNvPr id="625" name="Google Shape;6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600" y="300038"/>
            <a:ext cx="7010400" cy="4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75"/>
          <p:cNvSpPr txBox="1"/>
          <p:nvPr/>
        </p:nvSpPr>
        <p:spPr>
          <a:xfrm>
            <a:off x="5464250" y="1046375"/>
            <a:ext cx="129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IBM Plex Sans Light"/>
                <a:ea typeface="IBM Plex Sans Light"/>
                <a:cs typeface="IBM Plex Sans Light"/>
                <a:sym typeface="IBM Plex Sans Light"/>
              </a:rPr>
              <a:t>#計算做多點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27" name="Google Shape;627;p75"/>
          <p:cNvSpPr txBox="1"/>
          <p:nvPr/>
        </p:nvSpPr>
        <p:spPr>
          <a:xfrm>
            <a:off x="7033200" y="2892175"/>
            <a:ext cx="129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IBM Plex Sans Light"/>
                <a:ea typeface="IBM Plex Sans Light"/>
                <a:cs typeface="IBM Plex Sans Light"/>
                <a:sym typeface="IBM Plex Sans Light"/>
              </a:rPr>
              <a:t>#計算做空點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1"/>
          <p:cNvSpPr txBox="1">
            <a:spLocks noGrp="1"/>
          </p:cNvSpPr>
          <p:nvPr>
            <p:ph type="body" idx="1"/>
          </p:nvPr>
        </p:nvSpPr>
        <p:spPr>
          <a:xfrm>
            <a:off x="2152200" y="993556"/>
            <a:ext cx="6991800" cy="378006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一般來說，股價會在這3條線中間震盪，可能產生的基本訊號：</a:t>
            </a:r>
            <a:endParaRPr sz="18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IBM Plex Sans"/>
              <a:buChar char="❖"/>
            </a:pP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股價由</a:t>
            </a:r>
            <a:r>
              <a:rPr lang="zh-TW" sz="1800" b="1" dirty="0">
                <a:solidFill>
                  <a:schemeClr val="accent3"/>
                </a:solidFill>
                <a:latin typeface="IBM Plex Sans"/>
                <a:ea typeface="IBM Plex Sans"/>
                <a:cs typeface="IBM Plex Sans"/>
                <a:sym typeface="IBM Plex Sans"/>
              </a:rPr>
              <a:t>下往上穿越</a:t>
            </a:r>
            <a:r>
              <a:rPr lang="zh-TW" sz="1800" b="1" dirty="0">
                <a:solidFill>
                  <a:srgbClr val="00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下線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：股價可能短期會</a:t>
            </a:r>
            <a:r>
              <a:rPr lang="zh-TW" sz="1800" b="1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反轉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。</a:t>
            </a:r>
            <a:endParaRPr sz="18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❖"/>
            </a:pP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股價由</a:t>
            </a:r>
            <a:r>
              <a:rPr lang="zh-TW" sz="1800" b="1" dirty="0">
                <a:solidFill>
                  <a:schemeClr val="accent3"/>
                </a:solidFill>
                <a:latin typeface="IBM Plex Sans"/>
                <a:ea typeface="IBM Plex Sans"/>
                <a:cs typeface="IBM Plex Sans"/>
                <a:sym typeface="IBM Plex Sans"/>
              </a:rPr>
              <a:t>下往上穿越</a:t>
            </a:r>
            <a:r>
              <a:rPr lang="zh-TW" sz="1800" b="1" dirty="0">
                <a:solidFill>
                  <a:srgbClr val="00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中線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：股價可能會加速向上，是</a:t>
            </a:r>
            <a:r>
              <a:rPr lang="zh-TW" sz="1800" b="1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買進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訊號。</a:t>
            </a:r>
            <a:endParaRPr sz="18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❖"/>
            </a:pP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股價在</a:t>
            </a:r>
            <a:r>
              <a:rPr lang="zh-TW" sz="1800" b="1" dirty="0">
                <a:solidFill>
                  <a:srgbClr val="00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中線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與</a:t>
            </a:r>
            <a:r>
              <a:rPr lang="zh-TW" sz="1800" b="1" dirty="0">
                <a:solidFill>
                  <a:srgbClr val="00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上線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之間：代表目前為</a:t>
            </a:r>
            <a:r>
              <a:rPr lang="zh-TW" sz="1800" b="1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多頭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行情。</a:t>
            </a:r>
            <a:endParaRPr sz="18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❖"/>
            </a:pP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股價由</a:t>
            </a:r>
            <a:r>
              <a:rPr lang="zh-TW" sz="1800" b="1" dirty="0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上往下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跌破</a:t>
            </a:r>
            <a:r>
              <a:rPr lang="zh-TW" sz="1800" b="1" dirty="0">
                <a:solidFill>
                  <a:srgbClr val="00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上線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：暗示上漲趨勢結束，是</a:t>
            </a:r>
            <a:r>
              <a:rPr lang="zh-TW" sz="1800" b="1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賣出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的訊號。</a:t>
            </a:r>
            <a:endParaRPr sz="18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❖"/>
            </a:pP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股價由</a:t>
            </a:r>
            <a:r>
              <a:rPr lang="zh-TW" sz="1800" b="1" dirty="0">
                <a:solidFill>
                  <a:srgbClr val="38761D"/>
                </a:solidFill>
                <a:latin typeface="IBM Plex Sans"/>
                <a:ea typeface="IBM Plex Sans"/>
                <a:cs typeface="IBM Plex Sans"/>
                <a:sym typeface="IBM Plex Sans"/>
              </a:rPr>
              <a:t>上往下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跌破</a:t>
            </a:r>
            <a:r>
              <a:rPr lang="zh-TW" sz="1800" b="1" dirty="0">
                <a:solidFill>
                  <a:srgbClr val="00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中線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：股價可能會下跌，是</a:t>
            </a:r>
            <a:r>
              <a:rPr lang="zh-TW" sz="1800" b="1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賣出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訊號。</a:t>
            </a:r>
            <a:endParaRPr sz="18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Char char="❖"/>
            </a:pP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股價在</a:t>
            </a:r>
            <a:r>
              <a:rPr lang="zh-TW" sz="1800" b="1" dirty="0">
                <a:solidFill>
                  <a:srgbClr val="00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中線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與</a:t>
            </a:r>
            <a:r>
              <a:rPr lang="zh-TW" sz="1800" b="1" dirty="0">
                <a:solidFill>
                  <a:srgbClr val="0000FF"/>
                </a:solidFill>
                <a:latin typeface="IBM Plex Sans"/>
                <a:ea typeface="IBM Plex Sans"/>
                <a:cs typeface="IBM Plex Sans"/>
                <a:sym typeface="IBM Plex Sans"/>
              </a:rPr>
              <a:t>下線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之間：代表目前為</a:t>
            </a:r>
            <a:r>
              <a:rPr lang="zh-TW" sz="1800" b="1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空頭</a:t>
            </a:r>
            <a:r>
              <a:rPr lang="zh-TW" sz="1800" b="1" dirty="0">
                <a:latin typeface="IBM Plex Sans"/>
                <a:ea typeface="IBM Plex Sans"/>
                <a:cs typeface="IBM Plex Sans"/>
                <a:sym typeface="IBM Plex Sans"/>
              </a:rPr>
              <a:t>行情。</a:t>
            </a:r>
            <a:endParaRPr sz="18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1250" dirty="0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p3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12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6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程式實作</a:t>
            </a:r>
            <a:endParaRPr sz="5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52400"/>
            <a:ext cx="6593476" cy="48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7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51</a:t>
            </a:fld>
            <a:endParaRPr/>
          </a:p>
        </p:txBody>
      </p:sp>
      <p:sp>
        <p:nvSpPr>
          <p:cNvPr id="639" name="Google Shape;639;p77"/>
          <p:cNvSpPr/>
          <p:nvPr/>
        </p:nvSpPr>
        <p:spPr>
          <a:xfrm>
            <a:off x="5685100" y="759675"/>
            <a:ext cx="3001500" cy="79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rsi_buy_point = RSI大於多少日時買入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rsi_sell_point =  RSI小於多少日時賣出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stop_loss_percent = 設定停損停利%數</a:t>
            </a:r>
            <a:endParaRPr sz="1300"/>
          </a:p>
        </p:txBody>
      </p:sp>
      <p:sp>
        <p:nvSpPr>
          <p:cNvPr id="640" name="Google Shape;640;p77"/>
          <p:cNvSpPr/>
          <p:nvPr/>
        </p:nvSpPr>
        <p:spPr>
          <a:xfrm>
            <a:off x="5685100" y="3526000"/>
            <a:ext cx="2376900" cy="119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rsi_upper_bound = RSI上界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rsi_lower_bound = RSI 下界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kd_upper_bound = KD上界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kd_lower_bound = KD 下界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8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52</a:t>
            </a:fld>
            <a:endParaRPr/>
          </a:p>
        </p:txBody>
      </p:sp>
      <p:pic>
        <p:nvPicPr>
          <p:cNvPr id="646" name="Google Shape;64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900" y="152400"/>
            <a:ext cx="656784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8"/>
          <p:cNvSpPr/>
          <p:nvPr/>
        </p:nvSpPr>
        <p:spPr>
          <a:xfrm>
            <a:off x="784175" y="2176875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RSI</a:t>
            </a:r>
            <a:endParaRPr/>
          </a:p>
        </p:txBody>
      </p:sp>
      <p:sp>
        <p:nvSpPr>
          <p:cNvPr id="648" name="Google Shape;648;p78"/>
          <p:cNvSpPr/>
          <p:nvPr/>
        </p:nvSpPr>
        <p:spPr>
          <a:xfrm>
            <a:off x="784175" y="3762725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成交量</a:t>
            </a:r>
            <a:endParaRPr/>
          </a:p>
        </p:txBody>
      </p:sp>
      <p:sp>
        <p:nvSpPr>
          <p:cNvPr id="649" name="Google Shape;649;p78"/>
          <p:cNvSpPr/>
          <p:nvPr/>
        </p:nvSpPr>
        <p:spPr>
          <a:xfrm>
            <a:off x="784175" y="2969800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KD</a:t>
            </a:r>
            <a:endParaRPr/>
          </a:p>
        </p:txBody>
      </p:sp>
      <p:sp>
        <p:nvSpPr>
          <p:cNvPr id="650" name="Google Shape;650;p78"/>
          <p:cNvSpPr/>
          <p:nvPr/>
        </p:nvSpPr>
        <p:spPr>
          <a:xfrm>
            <a:off x="792900" y="862125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股價+買賣點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9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資料回測</a:t>
            </a:r>
            <a:endParaRPr sz="5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54</a:t>
            </a:fld>
            <a:endParaRPr/>
          </a:p>
        </p:txBody>
      </p:sp>
      <p:sp>
        <p:nvSpPr>
          <p:cNvPr id="661" name="Google Shape;661;p80"/>
          <p:cNvSpPr/>
          <p:nvPr/>
        </p:nvSpPr>
        <p:spPr>
          <a:xfrm>
            <a:off x="808150" y="252925"/>
            <a:ext cx="3512100" cy="104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rsi_period =</a:t>
            </a:r>
            <a:r>
              <a:rPr lang="zh-TW" sz="1300"/>
              <a:t> 14</a:t>
            </a:r>
            <a:r>
              <a:rPr lang="zh-TW" sz="1200"/>
              <a:t>  / </a:t>
            </a:r>
            <a:r>
              <a:rPr lang="zh-TW" sz="1300" b="1"/>
              <a:t>kd_period =</a:t>
            </a:r>
            <a:r>
              <a:rPr lang="zh-TW" sz="1300"/>
              <a:t> 9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rsi_buy_point = </a:t>
            </a:r>
            <a:r>
              <a:rPr lang="zh-TW" sz="1300"/>
              <a:t>30 / </a:t>
            </a:r>
            <a:r>
              <a:rPr lang="zh-TW" sz="1300" b="1"/>
              <a:t>rsi_sell_point =</a:t>
            </a:r>
            <a:r>
              <a:rPr lang="zh-TW" sz="1300"/>
              <a:t>  70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停損停利 =</a:t>
            </a:r>
            <a:r>
              <a:rPr lang="zh-TW" sz="1300"/>
              <a:t> 4% / </a:t>
            </a:r>
            <a:r>
              <a:rPr lang="zh-TW" sz="1300" b="1"/>
              <a:t>初始本金 =</a:t>
            </a:r>
            <a:r>
              <a:rPr lang="zh-TW" sz="1300"/>
              <a:t> 50萬元</a:t>
            </a:r>
            <a:endParaRPr sz="1300"/>
          </a:p>
        </p:txBody>
      </p:sp>
      <p:sp>
        <p:nvSpPr>
          <p:cNvPr id="662" name="Google Shape;662;p80"/>
          <p:cNvSpPr/>
          <p:nvPr/>
        </p:nvSpPr>
        <p:spPr>
          <a:xfrm>
            <a:off x="4994675" y="252925"/>
            <a:ext cx="3512100" cy="104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rsi_period =</a:t>
            </a:r>
            <a:r>
              <a:rPr lang="zh-TW" sz="1300"/>
              <a:t> 14</a:t>
            </a:r>
            <a:r>
              <a:rPr lang="zh-TW" sz="1200"/>
              <a:t>  / </a:t>
            </a:r>
            <a:r>
              <a:rPr lang="zh-TW" sz="1300" b="1"/>
              <a:t>kd_period =</a:t>
            </a:r>
            <a:r>
              <a:rPr lang="zh-TW" sz="1300"/>
              <a:t> 9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rsi_buy_point = </a:t>
            </a:r>
            <a:r>
              <a:rPr lang="zh-TW" sz="1300"/>
              <a:t>32 / </a:t>
            </a:r>
            <a:r>
              <a:rPr lang="zh-TW" sz="1300" b="1"/>
              <a:t>rsi_sell_point =</a:t>
            </a:r>
            <a:r>
              <a:rPr lang="zh-TW" sz="1300"/>
              <a:t>  68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停損停利 =</a:t>
            </a:r>
            <a:r>
              <a:rPr lang="zh-TW" sz="1300"/>
              <a:t> 4% / </a:t>
            </a:r>
            <a:r>
              <a:rPr lang="zh-TW" sz="1300" b="1"/>
              <a:t>初始本金 =</a:t>
            </a:r>
            <a:r>
              <a:rPr lang="zh-TW" sz="1300"/>
              <a:t> 50萬元</a:t>
            </a:r>
            <a:endParaRPr sz="1300"/>
          </a:p>
        </p:txBody>
      </p:sp>
      <p:pic>
        <p:nvPicPr>
          <p:cNvPr id="663" name="Google Shape;66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00" y="1356148"/>
            <a:ext cx="3821100" cy="360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150" y="1356150"/>
            <a:ext cx="3632368" cy="35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1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55</a:t>
            </a:fld>
            <a:endParaRPr/>
          </a:p>
        </p:txBody>
      </p:sp>
      <p:sp>
        <p:nvSpPr>
          <p:cNvPr id="670" name="Google Shape;670;p81"/>
          <p:cNvSpPr/>
          <p:nvPr/>
        </p:nvSpPr>
        <p:spPr>
          <a:xfrm>
            <a:off x="2930483" y="465749"/>
            <a:ext cx="3512100" cy="104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rsi_period =</a:t>
            </a:r>
            <a:r>
              <a:rPr lang="zh-TW" sz="1300"/>
              <a:t> 14</a:t>
            </a:r>
            <a:r>
              <a:rPr lang="zh-TW" sz="1200"/>
              <a:t>  / </a:t>
            </a:r>
            <a:r>
              <a:rPr lang="zh-TW" sz="1300" b="1"/>
              <a:t>kd_period =</a:t>
            </a:r>
            <a:r>
              <a:rPr lang="zh-TW" sz="1300"/>
              <a:t> 9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rsi_buy_point = </a:t>
            </a:r>
            <a:r>
              <a:rPr lang="zh-TW" sz="1300"/>
              <a:t>35 / </a:t>
            </a:r>
            <a:r>
              <a:rPr lang="zh-TW" sz="1300" b="1"/>
              <a:t>rsi_sell_point =</a:t>
            </a:r>
            <a:r>
              <a:rPr lang="zh-TW" sz="1300"/>
              <a:t>  65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停損停利 =</a:t>
            </a:r>
            <a:r>
              <a:rPr lang="zh-TW" sz="1300"/>
              <a:t> 5% / </a:t>
            </a:r>
            <a:r>
              <a:rPr lang="zh-TW" sz="1300" b="1"/>
              <a:t>初始本金 =</a:t>
            </a:r>
            <a:r>
              <a:rPr lang="zh-TW" sz="1300"/>
              <a:t> 50萬元</a:t>
            </a:r>
            <a:endParaRPr sz="1300"/>
          </a:p>
        </p:txBody>
      </p:sp>
      <p:pic>
        <p:nvPicPr>
          <p:cNvPr id="671" name="Google Shape;67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537" y="1701461"/>
            <a:ext cx="5370237" cy="277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2"/>
          <p:cNvSpPr txBox="1">
            <a:spLocks noGrp="1"/>
          </p:cNvSpPr>
          <p:nvPr>
            <p:ph type="ctrTitle"/>
          </p:nvPr>
        </p:nvSpPr>
        <p:spPr>
          <a:xfrm>
            <a:off x="2797175" y="2253888"/>
            <a:ext cx="5861700" cy="63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 + MACD</a:t>
            </a:r>
            <a:endParaRPr/>
          </a:p>
        </p:txBody>
      </p:sp>
      <p:sp>
        <p:nvSpPr>
          <p:cNvPr id="677" name="Google Shape;677;p82"/>
          <p:cNvSpPr txBox="1"/>
          <p:nvPr/>
        </p:nvSpPr>
        <p:spPr>
          <a:xfrm>
            <a:off x="143275" y="0"/>
            <a:ext cx="1554600" cy="5143500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bl" rotWithShape="0">
              <a:schemeClr val="accent6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7200" b="1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3</a:t>
            </a:r>
            <a:endParaRPr sz="7200">
              <a:solidFill>
                <a:schemeClr val="l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78" name="Google Shape;678;p82"/>
          <p:cNvSpPr txBox="1">
            <a:spLocks noGrp="1"/>
          </p:cNvSpPr>
          <p:nvPr>
            <p:ph type="sldNum" idx="4294967295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83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37</a:t>
            </a:r>
            <a:endParaRPr/>
          </a:p>
        </p:txBody>
      </p:sp>
      <p:sp>
        <p:nvSpPr>
          <p:cNvPr id="684" name="Google Shape;684;p83"/>
          <p:cNvSpPr txBox="1">
            <a:spLocks noGrp="1"/>
          </p:cNvSpPr>
          <p:nvPr>
            <p:ph type="title"/>
          </p:nvPr>
        </p:nvSpPr>
        <p:spPr>
          <a:xfrm>
            <a:off x="2521725" y="752575"/>
            <a:ext cx="59346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/>
              <a:t>組合安排 -</a:t>
            </a:r>
            <a:r>
              <a:rPr lang="zh-TW" sz="3100">
                <a:solidFill>
                  <a:srgbClr val="FF9900"/>
                </a:solidFill>
              </a:rPr>
              <a:t> MA + MACD</a:t>
            </a:r>
            <a:endParaRPr sz="2300">
              <a:solidFill>
                <a:srgbClr val="FF9900"/>
              </a:solidFill>
            </a:endParaRPr>
          </a:p>
        </p:txBody>
      </p:sp>
      <p:sp>
        <p:nvSpPr>
          <p:cNvPr id="685" name="Google Shape;685;p83"/>
          <p:cNvSpPr txBox="1"/>
          <p:nvPr/>
        </p:nvSpPr>
        <p:spPr>
          <a:xfrm>
            <a:off x="2521725" y="1531775"/>
            <a:ext cx="6238200" cy="18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 b="1">
                <a:latin typeface="IBM Plex Sans"/>
                <a:ea typeface="IBM Plex Sans"/>
                <a:cs typeface="IBM Plex Sans"/>
                <a:sym typeface="IBM Plex Sans"/>
              </a:rPr>
              <a:t>說明:</a:t>
            </a:r>
            <a:endParaRPr sz="1900" b="1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1、短期 MA 在市場中的訊號太多，且有一部份是大跌幅中的小反彈，所以加入其他中長期均線作為篩選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2、測試後發現直接用 MACD 雖然平均報酬較低，但各股票報酬的離散程度較以中期 MA 還要集中</a:t>
            </a:r>
            <a:endParaRPr sz="1500"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86" name="Google Shape;686;p83"/>
          <p:cNvSpPr txBox="1"/>
          <p:nvPr/>
        </p:nvSpPr>
        <p:spPr>
          <a:xfrm>
            <a:off x="3322400" y="3678225"/>
            <a:ext cx="4924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rgbClr val="38761D"/>
                </a:solidFill>
              </a:rPr>
              <a:t>買點 -</a:t>
            </a:r>
            <a:r>
              <a:rPr lang="zh-TW" sz="1500">
                <a:solidFill>
                  <a:srgbClr val="FF0000"/>
                </a:solidFill>
              </a:rPr>
              <a:t> </a:t>
            </a:r>
            <a:r>
              <a:rPr lang="zh-TW" sz="1500"/>
              <a:t>股價</a:t>
            </a:r>
            <a:r>
              <a:rPr lang="zh-TW" sz="1500">
                <a:solidFill>
                  <a:srgbClr val="0000FF"/>
                </a:solidFill>
              </a:rPr>
              <a:t>站上</a:t>
            </a:r>
            <a:r>
              <a:rPr lang="zh-TW" sz="1500"/>
              <a:t>短期 MA ，且 MACD 快慢線差值為</a:t>
            </a:r>
            <a:r>
              <a:rPr lang="zh-TW" sz="1500">
                <a:solidFill>
                  <a:srgbClr val="0000FF"/>
                </a:solidFill>
              </a:rPr>
              <a:t>正</a:t>
            </a:r>
            <a:endParaRPr sz="15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 b="1">
                <a:solidFill>
                  <a:srgbClr val="FF0000"/>
                </a:solidFill>
              </a:rPr>
              <a:t>賣點 -</a:t>
            </a:r>
            <a:r>
              <a:rPr lang="zh-TW" sz="1700" b="1"/>
              <a:t> </a:t>
            </a:r>
            <a:r>
              <a:rPr lang="zh-TW" sz="1500"/>
              <a:t>股價</a:t>
            </a:r>
            <a:r>
              <a:rPr lang="zh-TW" sz="1500">
                <a:solidFill>
                  <a:srgbClr val="0000FF"/>
                </a:solidFill>
              </a:rPr>
              <a:t>跌破</a:t>
            </a:r>
            <a:r>
              <a:rPr lang="zh-TW" sz="1500"/>
              <a:t>短期 MA ，且 MACD 快慢線差值為</a:t>
            </a:r>
            <a:r>
              <a:rPr lang="zh-TW" sz="1500">
                <a:solidFill>
                  <a:srgbClr val="0000FF"/>
                </a:solidFill>
              </a:rPr>
              <a:t>負</a:t>
            </a:r>
            <a:endParaRPr sz="15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4"/>
          <p:cNvSpPr txBox="1">
            <a:spLocks noGrp="1"/>
          </p:cNvSpPr>
          <p:nvPr>
            <p:ph type="title"/>
          </p:nvPr>
        </p:nvSpPr>
        <p:spPr>
          <a:xfrm>
            <a:off x="2589175" y="179750"/>
            <a:ext cx="2150100" cy="87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報酬比較</a:t>
            </a:r>
            <a:endParaRPr sz="3000"/>
          </a:p>
        </p:txBody>
      </p:sp>
      <p:sp>
        <p:nvSpPr>
          <p:cNvPr id="692" name="Google Shape;692;p84"/>
          <p:cNvSpPr txBox="1">
            <a:spLocks noGrp="1"/>
          </p:cNvSpPr>
          <p:nvPr>
            <p:ph type="body" idx="1"/>
          </p:nvPr>
        </p:nvSpPr>
        <p:spPr>
          <a:xfrm>
            <a:off x="2917350" y="902150"/>
            <a:ext cx="2553000" cy="56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zh-TW" sz="2200" b="1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MA</a:t>
            </a:r>
            <a:endParaRPr sz="2200" b="1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3" name="Google Shape;693;p84"/>
          <p:cNvSpPr txBox="1">
            <a:spLocks noGrp="1"/>
          </p:cNvSpPr>
          <p:nvPr>
            <p:ph type="body" idx="2"/>
          </p:nvPr>
        </p:nvSpPr>
        <p:spPr>
          <a:xfrm>
            <a:off x="5842175" y="902150"/>
            <a:ext cx="2553000" cy="56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zh-TW" sz="2200" b="1">
                <a:solidFill>
                  <a:schemeClr val="accent2"/>
                </a:solidFill>
                <a:latin typeface="IBM Plex Sans"/>
                <a:ea typeface="IBM Plex Sans"/>
                <a:cs typeface="IBM Plex Sans"/>
                <a:sym typeface="IBM Plex Sans"/>
              </a:rPr>
              <a:t>MA + MACD</a:t>
            </a:r>
            <a:endParaRPr sz="2200" b="1">
              <a:solidFill>
                <a:schemeClr val="accen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94" name="Google Shape;69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800" y="1337075"/>
            <a:ext cx="2672100" cy="3471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250" y="1337075"/>
            <a:ext cx="2644845" cy="3501626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84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38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5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程式設計</a:t>
            </a:r>
            <a:endParaRPr sz="5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程式設計</a:t>
            </a:r>
            <a:endParaRPr sz="5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6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60</a:t>
            </a:fld>
            <a:endParaRPr/>
          </a:p>
        </p:txBody>
      </p:sp>
      <p:pic>
        <p:nvPicPr>
          <p:cNvPr id="707" name="Google Shape;70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8975" y="152400"/>
            <a:ext cx="5994975" cy="49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7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61</a:t>
            </a:fld>
            <a:endParaRPr/>
          </a:p>
        </p:txBody>
      </p:sp>
      <p:pic>
        <p:nvPicPr>
          <p:cNvPr id="713" name="Google Shape;71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50" y="1029525"/>
            <a:ext cx="8139975" cy="33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7"/>
          <p:cNvSpPr txBox="1"/>
          <p:nvPr/>
        </p:nvSpPr>
        <p:spPr>
          <a:xfrm>
            <a:off x="7285575" y="1602875"/>
            <a:ext cx="129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IBM Plex Sans Light"/>
                <a:ea typeface="IBM Plex Sans Light"/>
                <a:cs typeface="IBM Plex Sans Light"/>
                <a:sym typeface="IBM Plex Sans Light"/>
              </a:rPr>
              <a:t>#計算做多點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715" name="Google Shape;715;p87"/>
          <p:cNvSpPr txBox="1"/>
          <p:nvPr/>
        </p:nvSpPr>
        <p:spPr>
          <a:xfrm>
            <a:off x="7353625" y="2774125"/>
            <a:ext cx="129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IBM Plex Sans Light"/>
                <a:ea typeface="IBM Plex Sans Light"/>
                <a:cs typeface="IBM Plex Sans Light"/>
                <a:sym typeface="IBM Plex Sans Light"/>
              </a:rPr>
              <a:t>#計算做空點</a:t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8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程式實作</a:t>
            </a:r>
            <a:endParaRPr sz="54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450" y="112650"/>
            <a:ext cx="6441400" cy="4918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89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63</a:t>
            </a:fld>
            <a:endParaRPr/>
          </a:p>
        </p:txBody>
      </p:sp>
      <p:sp>
        <p:nvSpPr>
          <p:cNvPr id="727" name="Google Shape;727;p89"/>
          <p:cNvSpPr/>
          <p:nvPr/>
        </p:nvSpPr>
        <p:spPr>
          <a:xfrm>
            <a:off x="5447375" y="348325"/>
            <a:ext cx="3338400" cy="74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ma_period = 取幾日的MA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stop_loss_percent = 設定停損停利%數</a:t>
            </a:r>
            <a:endParaRPr sz="1700"/>
          </a:p>
        </p:txBody>
      </p:sp>
      <p:sp>
        <p:nvSpPr>
          <p:cNvPr id="728" name="Google Shape;728;p89"/>
          <p:cNvSpPr/>
          <p:nvPr/>
        </p:nvSpPr>
        <p:spPr>
          <a:xfrm>
            <a:off x="5685100" y="3526000"/>
            <a:ext cx="2376900" cy="1192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rsi_upper_bound = RSI上界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rsi_lower_bound = RSI 下界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kd_upper_bound = KD上界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/>
              <a:t>kd_lower_bound = KD 下界</a:t>
            </a:r>
            <a:endParaRPr sz="1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0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64</a:t>
            </a:fld>
            <a:endParaRPr/>
          </a:p>
        </p:txBody>
      </p:sp>
      <p:pic>
        <p:nvPicPr>
          <p:cNvPr id="734" name="Google Shape;73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100" y="152400"/>
            <a:ext cx="6642217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90"/>
          <p:cNvSpPr/>
          <p:nvPr/>
        </p:nvSpPr>
        <p:spPr>
          <a:xfrm>
            <a:off x="792900" y="3528533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成交量</a:t>
            </a:r>
            <a:endParaRPr/>
          </a:p>
        </p:txBody>
      </p:sp>
      <p:sp>
        <p:nvSpPr>
          <p:cNvPr id="736" name="Google Shape;736;p90"/>
          <p:cNvSpPr/>
          <p:nvPr/>
        </p:nvSpPr>
        <p:spPr>
          <a:xfrm>
            <a:off x="799500" y="2681565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MACD</a:t>
            </a:r>
            <a:endParaRPr/>
          </a:p>
        </p:txBody>
      </p:sp>
      <p:sp>
        <p:nvSpPr>
          <p:cNvPr id="737" name="Google Shape;737;p90"/>
          <p:cNvSpPr/>
          <p:nvPr/>
        </p:nvSpPr>
        <p:spPr>
          <a:xfrm>
            <a:off x="799500" y="1109183"/>
            <a:ext cx="1551600" cy="61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股價+買賣點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1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資料回測</a:t>
            </a:r>
            <a:endParaRPr sz="5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2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66</a:t>
            </a:fld>
            <a:endParaRPr/>
          </a:p>
        </p:txBody>
      </p:sp>
      <p:sp>
        <p:nvSpPr>
          <p:cNvPr id="748" name="Google Shape;748;p92"/>
          <p:cNvSpPr/>
          <p:nvPr/>
        </p:nvSpPr>
        <p:spPr>
          <a:xfrm>
            <a:off x="731950" y="405325"/>
            <a:ext cx="3512100" cy="894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ma_period =</a:t>
            </a:r>
            <a:r>
              <a:rPr lang="zh-TW" sz="1300"/>
              <a:t> 10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停損停利 =</a:t>
            </a:r>
            <a:r>
              <a:rPr lang="zh-TW" sz="1300"/>
              <a:t> 4% / </a:t>
            </a:r>
            <a:r>
              <a:rPr lang="zh-TW" sz="1300" b="1"/>
              <a:t>初始本金 =</a:t>
            </a:r>
            <a:r>
              <a:rPr lang="zh-TW" sz="1300"/>
              <a:t> 50萬元</a:t>
            </a:r>
            <a:endParaRPr sz="1300"/>
          </a:p>
        </p:txBody>
      </p:sp>
      <p:sp>
        <p:nvSpPr>
          <p:cNvPr id="749" name="Google Shape;749;p92"/>
          <p:cNvSpPr/>
          <p:nvPr/>
        </p:nvSpPr>
        <p:spPr>
          <a:xfrm>
            <a:off x="4856125" y="405325"/>
            <a:ext cx="3512100" cy="894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ma_period =</a:t>
            </a:r>
            <a:r>
              <a:rPr lang="zh-TW" sz="1300"/>
              <a:t> 5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停損停利 =</a:t>
            </a:r>
            <a:r>
              <a:rPr lang="zh-TW" sz="1300"/>
              <a:t> 4% / </a:t>
            </a:r>
            <a:r>
              <a:rPr lang="zh-TW" sz="1300" b="1"/>
              <a:t>初始本金 =</a:t>
            </a:r>
            <a:r>
              <a:rPr lang="zh-TW" sz="1300"/>
              <a:t> 50萬元</a:t>
            </a:r>
            <a:endParaRPr sz="1300"/>
          </a:p>
        </p:txBody>
      </p:sp>
      <p:pic>
        <p:nvPicPr>
          <p:cNvPr id="750" name="Google Shape;75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00" y="1452325"/>
            <a:ext cx="3624390" cy="35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290" y="1459588"/>
            <a:ext cx="36385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3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67</a:t>
            </a:fld>
            <a:endParaRPr/>
          </a:p>
        </p:txBody>
      </p:sp>
      <p:sp>
        <p:nvSpPr>
          <p:cNvPr id="757" name="Google Shape;757;p93"/>
          <p:cNvSpPr/>
          <p:nvPr/>
        </p:nvSpPr>
        <p:spPr>
          <a:xfrm>
            <a:off x="3465600" y="547225"/>
            <a:ext cx="3512100" cy="894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ma_period =</a:t>
            </a:r>
            <a:r>
              <a:rPr lang="zh-TW" sz="1300"/>
              <a:t> 4</a:t>
            </a:r>
            <a:endParaRPr sz="13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b="1"/>
              <a:t>停損停利 =</a:t>
            </a:r>
            <a:r>
              <a:rPr lang="zh-TW" sz="1300"/>
              <a:t> 5% / </a:t>
            </a:r>
            <a:r>
              <a:rPr lang="zh-TW" sz="1300" b="1"/>
              <a:t>初始本金 =</a:t>
            </a:r>
            <a:r>
              <a:rPr lang="zh-TW" sz="1300"/>
              <a:t> 50萬元</a:t>
            </a:r>
            <a:endParaRPr sz="1300"/>
          </a:p>
        </p:txBody>
      </p:sp>
      <p:pic>
        <p:nvPicPr>
          <p:cNvPr id="758" name="Google Shape;75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300" y="1878000"/>
            <a:ext cx="51911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4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/>
              <a:t>策略比較</a:t>
            </a:r>
            <a:endParaRPr sz="54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B7AE4DF7-C085-4CA9-9D56-FAB281F8F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28756"/>
              </p:ext>
            </p:extLst>
          </p:nvPr>
        </p:nvGraphicFramePr>
        <p:xfrm>
          <a:off x="1330778" y="417285"/>
          <a:ext cx="6866165" cy="445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8365">
                  <a:extLst>
                    <a:ext uri="{9D8B030D-6E8A-4147-A177-3AD203B41FA5}">
                      <a16:colId xmlns:a16="http://schemas.microsoft.com/office/drawing/2014/main" val="370719965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222786006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08054146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473920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股票代碼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/>
                        <a:t>報酬率 </a:t>
                      </a:r>
                      <a:r>
                        <a:rPr lang="en-US" altLang="zh-TW" b="1" dirty="0"/>
                        <a:t>(</a:t>
                      </a:r>
                      <a:r>
                        <a:rPr lang="zh-TW" altLang="en-US" b="1" dirty="0"/>
                        <a:t>策略一</a:t>
                      </a:r>
                      <a:r>
                        <a:rPr lang="en-US" altLang="zh-TW" b="1" dirty="0"/>
                        <a:t>)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/>
                        <a:t>報酬率 </a:t>
                      </a:r>
                      <a:r>
                        <a:rPr lang="en-US" altLang="zh-TW" b="1" dirty="0"/>
                        <a:t>(</a:t>
                      </a:r>
                      <a:r>
                        <a:rPr lang="zh-TW" altLang="en-US" b="1" dirty="0"/>
                        <a:t>策略二</a:t>
                      </a:r>
                      <a:r>
                        <a:rPr lang="en-US" altLang="zh-TW" b="1" dirty="0"/>
                        <a:t>)</a:t>
                      </a:r>
                      <a:endParaRPr lang="zh-TW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/>
                        <a:t>報酬率 </a:t>
                      </a:r>
                      <a:r>
                        <a:rPr lang="en-US" altLang="zh-TW" b="1" dirty="0"/>
                        <a:t>(</a:t>
                      </a:r>
                      <a:r>
                        <a:rPr lang="zh-TW" altLang="en-US" b="1" dirty="0"/>
                        <a:t>策略三</a:t>
                      </a:r>
                      <a:r>
                        <a:rPr lang="en-US" altLang="zh-TW" b="1" dirty="0"/>
                        <a:t>)</a:t>
                      </a:r>
                      <a:endParaRPr lang="zh-TW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933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0050_2018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83.332134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62.293785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64.125028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4715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1304_2011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-43.107093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-44.166623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-20.144021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25976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1762_2010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5.993413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0.283696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64.647422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3358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2065_2017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24.341584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35.526795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38.512843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01906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2236_2015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-30.776796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26.687882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7.182621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7432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2330_2020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59.884213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55.936857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39.050304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54457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2603_2020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1465.479233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514.986356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790.846346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42892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2748_2016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20.587295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-8.341114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23.84994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59995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2886_2019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15.691704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19.165758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406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2926_2013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-73.426824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-70.975017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-44.537802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8626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平均報酬率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152.799886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8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57.223262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98.269844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0492557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350" y="209129"/>
            <a:ext cx="7071973" cy="472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3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455650" y="945175"/>
            <a:ext cx="5565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布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林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通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道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0" name="Google Shape;320;p33"/>
          <p:cNvSpPr/>
          <p:nvPr/>
        </p:nvSpPr>
        <p:spPr>
          <a:xfrm>
            <a:off x="6057825" y="591675"/>
            <a:ext cx="2664600" cy="94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period = 中線為多少日MA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std_num = 標準差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4"/>
          <p:cNvSpPr txBox="1">
            <a:spLocks noGrp="1"/>
          </p:cNvSpPr>
          <p:nvPr>
            <p:ph type="ctrTitle" idx="4294967295"/>
          </p:nvPr>
        </p:nvSpPr>
        <p:spPr>
          <a:xfrm>
            <a:off x="1602400" y="0"/>
            <a:ext cx="7541400" cy="514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000" dirty="0"/>
              <a:t>小組分工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5406612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A135C4F-A0D8-456D-85C7-394ED36EB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658799"/>
              </p:ext>
            </p:extLst>
          </p:nvPr>
        </p:nvGraphicFramePr>
        <p:xfrm>
          <a:off x="1465489" y="1493608"/>
          <a:ext cx="6441622" cy="255587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3220811">
                  <a:extLst>
                    <a:ext uri="{9D8B030D-6E8A-4147-A177-3AD203B41FA5}">
                      <a16:colId xmlns:a16="http://schemas.microsoft.com/office/drawing/2014/main" val="3828402181"/>
                    </a:ext>
                  </a:extLst>
                </a:gridCol>
                <a:gridCol w="3220811">
                  <a:extLst>
                    <a:ext uri="{9D8B030D-6E8A-4147-A177-3AD203B41FA5}">
                      <a16:colId xmlns:a16="http://schemas.microsoft.com/office/drawing/2014/main" val="1718455941"/>
                    </a:ext>
                  </a:extLst>
                </a:gridCol>
              </a:tblGrid>
              <a:tr h="5229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dirty="0"/>
                        <a:t>王嬿甯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/>
                        <a:t>410835045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dirty="0"/>
                        <a:t>楊右宇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dirty="0" smtClean="0"/>
                        <a:t>410921208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222434"/>
                  </a:ext>
                </a:extLst>
              </a:tr>
              <a:tr h="75927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簡報製作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參數測試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上台報告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主要</a:t>
                      </a:r>
                      <a:r>
                        <a:rPr lang="en-US" altLang="zh-TW" dirty="0"/>
                        <a:t>Coding</a:t>
                      </a:r>
                    </a:p>
                    <a:p>
                      <a:pPr algn="ctr"/>
                      <a:r>
                        <a:rPr lang="zh-TW" altLang="en-US" dirty="0"/>
                        <a:t>參數測試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上台報告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980413"/>
                  </a:ext>
                </a:extLst>
              </a:tr>
              <a:tr h="5118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b="1" dirty="0"/>
                        <a:t>馮綺華</a:t>
                      </a:r>
                      <a:endParaRPr lang="en-US" altLang="zh-TW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b="1" dirty="0"/>
                        <a:t>410921258</a:t>
                      </a:r>
                      <a:endParaRPr lang="zh-TW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TW" altLang="en-US" b="1" dirty="0"/>
                        <a:t>林卉蓁</a:t>
                      </a:r>
                      <a:endParaRPr lang="en-US" altLang="zh-TW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b="1" dirty="0"/>
                        <a:t>410974045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025163"/>
                  </a:ext>
                </a:extLst>
              </a:tr>
              <a:tr h="755468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理解程式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協助</a:t>
                      </a:r>
                      <a:r>
                        <a:rPr lang="en-US" altLang="zh-TW" dirty="0"/>
                        <a:t>Coding</a:t>
                      </a:r>
                    </a:p>
                    <a:p>
                      <a:pPr algn="ctr"/>
                      <a:r>
                        <a:rPr lang="zh-TW" altLang="en-US" dirty="0"/>
                        <a:t>參數測試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上台報告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361908"/>
                  </a:ext>
                </a:extLst>
              </a:tr>
            </a:tbl>
          </a:graphicData>
        </a:graphic>
      </p:graphicFrame>
      <p:sp>
        <p:nvSpPr>
          <p:cNvPr id="3" name="箭號: ＞形 2">
            <a:extLst>
              <a:ext uri="{FF2B5EF4-FFF2-40B4-BE49-F238E27FC236}">
                <a16:creationId xmlns:a16="http://schemas.microsoft.com/office/drawing/2014/main" id="{4D57BB18-1F2A-4101-9B61-AA7FBF12734F}"/>
              </a:ext>
            </a:extLst>
          </p:cNvPr>
          <p:cNvSpPr/>
          <p:nvPr/>
        </p:nvSpPr>
        <p:spPr>
          <a:xfrm>
            <a:off x="285750" y="604158"/>
            <a:ext cx="2359478" cy="481693"/>
          </a:xfrm>
          <a:prstGeom prst="chevron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solidFill>
                  <a:schemeClr val="tx1"/>
                </a:solidFill>
              </a:rPr>
              <a:t>分工表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A667B"/>
            </a:gs>
            <a:gs pos="100000">
              <a:srgbClr val="26282D"/>
            </a:gs>
          </a:gsLst>
          <a:lin ang="5400012" scaled="0"/>
        </a:gra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750" y="1237363"/>
            <a:ext cx="7138169" cy="26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327" name="Google Shape;327;p34"/>
          <p:cNvSpPr txBox="1"/>
          <p:nvPr/>
        </p:nvSpPr>
        <p:spPr>
          <a:xfrm>
            <a:off x="455650" y="1066800"/>
            <a:ext cx="556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EMA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Google Shape;328;p34"/>
          <p:cNvSpPr/>
          <p:nvPr/>
        </p:nvSpPr>
        <p:spPr>
          <a:xfrm>
            <a:off x="6085700" y="1338925"/>
            <a:ext cx="2124600" cy="60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period = 取幾日的EMA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>
            <a:spLocks noGrp="1"/>
          </p:cNvSpPr>
          <p:nvPr>
            <p:ph type="sldNum" idx="12"/>
          </p:nvPr>
        </p:nvSpPr>
        <p:spPr>
          <a:xfrm>
            <a:off x="228600" y="4718604"/>
            <a:ext cx="369900" cy="25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334" name="Google Shape;334;p35"/>
          <p:cNvSpPr txBox="1"/>
          <p:nvPr/>
        </p:nvSpPr>
        <p:spPr>
          <a:xfrm>
            <a:off x="455650" y="945175"/>
            <a:ext cx="556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RSI</a:t>
            </a:r>
            <a:endParaRPr sz="36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975" y="61038"/>
            <a:ext cx="6413075" cy="50214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5"/>
          <p:cNvSpPr/>
          <p:nvPr/>
        </p:nvSpPr>
        <p:spPr>
          <a:xfrm>
            <a:off x="5872950" y="437825"/>
            <a:ext cx="2531700" cy="66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Period = 取幾日的 RSI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eter template">
  <a:themeElements>
    <a:clrScheme name="Custom 347">
      <a:dk1>
        <a:srgbClr val="3E4655"/>
      </a:dk1>
      <a:lt1>
        <a:srgbClr val="FFFFFF"/>
      </a:lt1>
      <a:dk2>
        <a:srgbClr val="746F7E"/>
      </a:dk2>
      <a:lt2>
        <a:srgbClr val="EAECF0"/>
      </a:lt2>
      <a:accent1>
        <a:srgbClr val="FFB900"/>
      </a:accent1>
      <a:accent2>
        <a:srgbClr val="F78300"/>
      </a:accent2>
      <a:accent3>
        <a:srgbClr val="D6516E"/>
      </a:accent3>
      <a:accent4>
        <a:srgbClr val="807DAF"/>
      </a:accent4>
      <a:accent5>
        <a:srgbClr val="93AECF"/>
      </a:accent5>
      <a:accent6>
        <a:srgbClr val="7E0808"/>
      </a:accent6>
      <a:hlink>
        <a:srgbClr val="38334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1671</Words>
  <Application>Microsoft Office PowerPoint</Application>
  <PresentationFormat>如螢幕大小 (16:9)</PresentationFormat>
  <Paragraphs>312</Paragraphs>
  <Slides>72</Slides>
  <Notes>72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72</vt:i4>
      </vt:variant>
    </vt:vector>
  </HeadingPairs>
  <TitlesOfParts>
    <vt:vector size="84" baseType="lpstr">
      <vt:lpstr>IBM Plex Sans</vt:lpstr>
      <vt:lpstr>新細明體</vt:lpstr>
      <vt:lpstr>Montserrat</vt:lpstr>
      <vt:lpstr>Impact</vt:lpstr>
      <vt:lpstr>Arial</vt:lpstr>
      <vt:lpstr>Courier New</vt:lpstr>
      <vt:lpstr>IBM Plex Sans Light</vt:lpstr>
      <vt:lpstr>IBM Plex Serif</vt:lpstr>
      <vt:lpstr>IBM Plex Serif SemiBold</vt:lpstr>
      <vt:lpstr>Trebuchet MS</vt:lpstr>
      <vt:lpstr>Simple Light</vt:lpstr>
      <vt:lpstr>Exeter template</vt:lpstr>
      <vt:lpstr>股票投資分析 第七組報告</vt:lpstr>
      <vt:lpstr>目錄</vt:lpstr>
      <vt:lpstr>布林通道 (BBands、Bollinger Bands)</vt:lpstr>
      <vt:lpstr>PowerPoint 簡報</vt:lpstr>
      <vt:lpstr>PowerPoint 簡報</vt:lpstr>
      <vt:lpstr>程式設計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BBands + EMA</vt:lpstr>
      <vt:lpstr>組合安排 - BBands  + EMA</vt:lpstr>
      <vt:lpstr>程式設計</vt:lpstr>
      <vt:lpstr>PowerPoint 簡報</vt:lpstr>
      <vt:lpstr>PowerPoint 簡報</vt:lpstr>
      <vt:lpstr>PowerPoint 簡報</vt:lpstr>
      <vt:lpstr>程式實作</vt:lpstr>
      <vt:lpstr>PowerPoint 簡報</vt:lpstr>
      <vt:lpstr>PowerPoint 簡報</vt:lpstr>
      <vt:lpstr>資料回測</vt:lpstr>
      <vt:lpstr>PowerPoint 簡報</vt:lpstr>
      <vt:lpstr>PowerPoint 簡報</vt:lpstr>
      <vt:lpstr>KD + RSI</vt:lpstr>
      <vt:lpstr>組合安排 - KD + RSI</vt:lpstr>
      <vt:lpstr>程式設計</vt:lpstr>
      <vt:lpstr>PowerPoint 簡報</vt:lpstr>
      <vt:lpstr>PowerPoint 簡報</vt:lpstr>
      <vt:lpstr>程式實作</vt:lpstr>
      <vt:lpstr>PowerPoint 簡報</vt:lpstr>
      <vt:lpstr>PowerPoint 簡報</vt:lpstr>
      <vt:lpstr>資料回測</vt:lpstr>
      <vt:lpstr>PowerPoint 簡報</vt:lpstr>
      <vt:lpstr>PowerPoint 簡報</vt:lpstr>
      <vt:lpstr>MA + MACD</vt:lpstr>
      <vt:lpstr>組合安排 - MA + MACD</vt:lpstr>
      <vt:lpstr>報酬比較</vt:lpstr>
      <vt:lpstr>程式設計</vt:lpstr>
      <vt:lpstr>PowerPoint 簡報</vt:lpstr>
      <vt:lpstr>PowerPoint 簡報</vt:lpstr>
      <vt:lpstr>程式實作</vt:lpstr>
      <vt:lpstr>PowerPoint 簡報</vt:lpstr>
      <vt:lpstr>PowerPoint 簡報</vt:lpstr>
      <vt:lpstr>資料回測</vt:lpstr>
      <vt:lpstr>PowerPoint 簡報</vt:lpstr>
      <vt:lpstr>PowerPoint 簡報</vt:lpstr>
      <vt:lpstr>策略比較</vt:lpstr>
      <vt:lpstr>PowerPoint 簡報</vt:lpstr>
      <vt:lpstr>小組分工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股票投資分析 第七組報告</dc:title>
  <cp:lastModifiedBy>昕宇</cp:lastModifiedBy>
  <cp:revision>5</cp:revision>
  <dcterms:modified xsi:type="dcterms:W3CDTF">2022-01-14T00:43:27Z</dcterms:modified>
</cp:coreProperties>
</file>